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108"/>
  </p:notesMasterIdLst>
  <p:sldIdLst>
    <p:sldId id="3429" r:id="rId2"/>
    <p:sldId id="3428" r:id="rId3"/>
    <p:sldId id="3555" r:id="rId4"/>
    <p:sldId id="3430" r:id="rId5"/>
    <p:sldId id="3556" r:id="rId6"/>
    <p:sldId id="3433" r:id="rId7"/>
    <p:sldId id="3436" r:id="rId8"/>
    <p:sldId id="3434" r:id="rId9"/>
    <p:sldId id="3437" r:id="rId10"/>
    <p:sldId id="3438" r:id="rId11"/>
    <p:sldId id="3440" r:id="rId12"/>
    <p:sldId id="3441" r:id="rId13"/>
    <p:sldId id="3442" r:id="rId14"/>
    <p:sldId id="3443" r:id="rId15"/>
    <p:sldId id="3444" r:id="rId16"/>
    <p:sldId id="3445" r:id="rId17"/>
    <p:sldId id="3446" r:id="rId18"/>
    <p:sldId id="3447" r:id="rId19"/>
    <p:sldId id="3448" r:id="rId20"/>
    <p:sldId id="2858" r:id="rId21"/>
    <p:sldId id="3449" r:id="rId22"/>
    <p:sldId id="3470" r:id="rId23"/>
    <p:sldId id="3471" r:id="rId24"/>
    <p:sldId id="2437" r:id="rId25"/>
    <p:sldId id="3147" r:id="rId26"/>
    <p:sldId id="2948" r:id="rId27"/>
    <p:sldId id="3450" r:id="rId28"/>
    <p:sldId id="3451" r:id="rId29"/>
    <p:sldId id="3452" r:id="rId30"/>
    <p:sldId id="3454" r:id="rId31"/>
    <p:sldId id="3453" r:id="rId32"/>
    <p:sldId id="3457" r:id="rId33"/>
    <p:sldId id="3458" r:id="rId34"/>
    <p:sldId id="3461" r:id="rId35"/>
    <p:sldId id="3462" r:id="rId36"/>
    <p:sldId id="3463" r:id="rId37"/>
    <p:sldId id="3464" r:id="rId38"/>
    <p:sldId id="3465" r:id="rId39"/>
    <p:sldId id="3466" r:id="rId40"/>
    <p:sldId id="3467" r:id="rId41"/>
    <p:sldId id="3468" r:id="rId42"/>
    <p:sldId id="3469" r:id="rId43"/>
    <p:sldId id="3472" r:id="rId44"/>
    <p:sldId id="3473" r:id="rId45"/>
    <p:sldId id="3474" r:id="rId46"/>
    <p:sldId id="3475" r:id="rId47"/>
    <p:sldId id="346" r:id="rId48"/>
    <p:sldId id="3476" r:id="rId49"/>
    <p:sldId id="3477" r:id="rId50"/>
    <p:sldId id="3478" r:id="rId51"/>
    <p:sldId id="3479" r:id="rId52"/>
    <p:sldId id="3481" r:id="rId53"/>
    <p:sldId id="3482" r:id="rId54"/>
    <p:sldId id="3483" r:id="rId55"/>
    <p:sldId id="3485" r:id="rId56"/>
    <p:sldId id="3486" r:id="rId57"/>
    <p:sldId id="3487" r:id="rId58"/>
    <p:sldId id="3489" r:id="rId59"/>
    <p:sldId id="3490" r:id="rId60"/>
    <p:sldId id="3491" r:id="rId61"/>
    <p:sldId id="3493" r:id="rId62"/>
    <p:sldId id="3494" r:id="rId63"/>
    <p:sldId id="3495" r:id="rId64"/>
    <p:sldId id="3496" r:id="rId65"/>
    <p:sldId id="3497" r:id="rId66"/>
    <p:sldId id="3498" r:id="rId67"/>
    <p:sldId id="3499" r:id="rId68"/>
    <p:sldId id="3500" r:id="rId69"/>
    <p:sldId id="3501" r:id="rId70"/>
    <p:sldId id="3557" r:id="rId71"/>
    <p:sldId id="3502" r:id="rId72"/>
    <p:sldId id="3503" r:id="rId73"/>
    <p:sldId id="3504" r:id="rId74"/>
    <p:sldId id="3505" r:id="rId75"/>
    <p:sldId id="439" r:id="rId76"/>
    <p:sldId id="3506" r:id="rId77"/>
    <p:sldId id="3507" r:id="rId78"/>
    <p:sldId id="3508" r:id="rId79"/>
    <p:sldId id="3509" r:id="rId80"/>
    <p:sldId id="3510" r:id="rId81"/>
    <p:sldId id="3511" r:id="rId82"/>
    <p:sldId id="3512" r:id="rId83"/>
    <p:sldId id="3513" r:id="rId84"/>
    <p:sldId id="3514" r:id="rId85"/>
    <p:sldId id="3171" r:id="rId86"/>
    <p:sldId id="3515" r:id="rId87"/>
    <p:sldId id="3516" r:id="rId88"/>
    <p:sldId id="3517" r:id="rId89"/>
    <p:sldId id="3518" r:id="rId90"/>
    <p:sldId id="3519" r:id="rId91"/>
    <p:sldId id="3520" r:id="rId92"/>
    <p:sldId id="3521" r:id="rId93"/>
    <p:sldId id="3522" r:id="rId94"/>
    <p:sldId id="3523" r:id="rId95"/>
    <p:sldId id="3524" r:id="rId96"/>
    <p:sldId id="3525" r:id="rId97"/>
    <p:sldId id="3526" r:id="rId98"/>
    <p:sldId id="3527" r:id="rId99"/>
    <p:sldId id="3528" r:id="rId100"/>
    <p:sldId id="3529" r:id="rId101"/>
    <p:sldId id="3530" r:id="rId102"/>
    <p:sldId id="3531" r:id="rId103"/>
    <p:sldId id="3532" r:id="rId104"/>
    <p:sldId id="3533" r:id="rId105"/>
    <p:sldId id="3534" r:id="rId106"/>
    <p:sldId id="3535" r:id="rId10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0" autoAdjust="0"/>
    <p:restoredTop sz="92953" autoAdjust="0"/>
  </p:normalViewPr>
  <p:slideViewPr>
    <p:cSldViewPr snapToGrid="0">
      <p:cViewPr varScale="1">
        <p:scale>
          <a:sx n="95" d="100"/>
          <a:sy n="95" d="100"/>
        </p:scale>
        <p:origin x="25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FCC10B-1F3A-42D8-A65E-509A82D785C8}" type="doc">
      <dgm:prSet loTypeId="urn:microsoft.com/office/officeart/2008/layout/Lined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0ABFBF4F-D55C-4369-8F81-F2EC3F0FC49E}">
      <dgm:prSet custT="1"/>
      <dgm:spPr/>
      <dgm:t>
        <a:bodyPr/>
        <a:lstStyle/>
        <a:p>
          <a:r>
            <a:rPr lang="en-US" sz="2800" b="0" dirty="0">
              <a:solidFill>
                <a:schemeClr val="bg1"/>
              </a:solidFill>
            </a:rPr>
            <a:t>Researcher - e.g., 150 scientific articles, 25 books</a:t>
          </a:r>
        </a:p>
      </dgm:t>
    </dgm:pt>
    <dgm:pt modelId="{F947FF92-16A7-457C-81C1-DC3BB2D98BE0}" type="parTrans" cxnId="{36B210BC-3934-42B5-9DDF-E23F3069B733}">
      <dgm:prSet/>
      <dgm:spPr/>
      <dgm:t>
        <a:bodyPr/>
        <a:lstStyle/>
        <a:p>
          <a:endParaRPr lang="en-US"/>
        </a:p>
      </dgm:t>
    </dgm:pt>
    <dgm:pt modelId="{64DAED10-C4ED-4B33-82F1-CB72210AC15D}" type="sibTrans" cxnId="{36B210BC-3934-42B5-9DDF-E23F3069B733}">
      <dgm:prSet/>
      <dgm:spPr/>
      <dgm:t>
        <a:bodyPr/>
        <a:lstStyle/>
        <a:p>
          <a:endParaRPr lang="en-US"/>
        </a:p>
      </dgm:t>
    </dgm:pt>
    <dgm:pt modelId="{EB5251A2-D0F4-48C9-ABDB-AF075EE09BD1}">
      <dgm:prSet custT="1"/>
      <dgm:spPr/>
      <dgm:t>
        <a:bodyPr/>
        <a:lstStyle/>
        <a:p>
          <a:r>
            <a:rPr lang="en-US" sz="2800" dirty="0">
              <a:solidFill>
                <a:schemeClr val="bg1"/>
              </a:solidFill>
            </a:rPr>
            <a:t>Teacher and Professor – </a:t>
          </a:r>
        </a:p>
        <a:p>
          <a:r>
            <a:rPr lang="en-US" sz="2800" dirty="0">
              <a:solidFill>
                <a:schemeClr val="bg1"/>
              </a:solidFill>
            </a:rPr>
            <a:t>Brown University, Columbia University, …</a:t>
          </a:r>
        </a:p>
      </dgm:t>
    </dgm:pt>
    <dgm:pt modelId="{70000B34-8CC2-4F98-8CFD-F9D6A14E78B6}" type="parTrans" cxnId="{3FFE779D-D751-4710-B041-E4DBC80CBDC1}">
      <dgm:prSet/>
      <dgm:spPr/>
      <dgm:t>
        <a:bodyPr/>
        <a:lstStyle/>
        <a:p>
          <a:endParaRPr lang="en-US"/>
        </a:p>
      </dgm:t>
    </dgm:pt>
    <dgm:pt modelId="{34F07385-CF4F-486F-A10A-2E89C61FEAA5}" type="sibTrans" cxnId="{3FFE779D-D751-4710-B041-E4DBC80CBDC1}">
      <dgm:prSet/>
      <dgm:spPr/>
      <dgm:t>
        <a:bodyPr/>
        <a:lstStyle/>
        <a:p>
          <a:endParaRPr lang="en-US"/>
        </a:p>
      </dgm:t>
    </dgm:pt>
    <dgm:pt modelId="{DD73FCBE-BF28-41D1-A724-68AF52813BA6}">
      <dgm:prSet custT="1"/>
      <dgm:spPr/>
      <dgm:t>
        <a:bodyPr/>
        <a:lstStyle/>
        <a:p>
          <a:r>
            <a:rPr lang="en-US" sz="2800" dirty="0">
              <a:solidFill>
                <a:schemeClr val="bg1"/>
              </a:solidFill>
            </a:rPr>
            <a:t>Practitioner - COVID-19, EBOLA, ZIKA, BP Oil Spill, 9/11, PFAS (“Forever Chemicals”), Bird Flu, etc.</a:t>
          </a:r>
        </a:p>
      </dgm:t>
    </dgm:pt>
    <dgm:pt modelId="{3468BD2D-1996-41AE-B378-C4445318C40C}" type="parTrans" cxnId="{C0064B00-1C32-4427-BA5D-61ADB275417F}">
      <dgm:prSet/>
      <dgm:spPr/>
      <dgm:t>
        <a:bodyPr/>
        <a:lstStyle/>
        <a:p>
          <a:endParaRPr lang="en-US"/>
        </a:p>
      </dgm:t>
    </dgm:pt>
    <dgm:pt modelId="{83D8C7E2-5C28-44DE-AF45-006E8C24A1B8}" type="sibTrans" cxnId="{C0064B00-1C32-4427-BA5D-61ADB275417F}">
      <dgm:prSet/>
      <dgm:spPr/>
      <dgm:t>
        <a:bodyPr/>
        <a:lstStyle/>
        <a:p>
          <a:endParaRPr lang="en-US"/>
        </a:p>
      </dgm:t>
    </dgm:pt>
    <dgm:pt modelId="{EFC77DB1-57FA-4A42-86E4-16C4E08ED33D}" type="pres">
      <dgm:prSet presAssocID="{3FFCC10B-1F3A-42D8-A65E-509A82D785C8}" presName="vert0" presStyleCnt="0">
        <dgm:presLayoutVars>
          <dgm:dir/>
          <dgm:animOne val="branch"/>
          <dgm:animLvl val="lvl"/>
        </dgm:presLayoutVars>
      </dgm:prSet>
      <dgm:spPr/>
    </dgm:pt>
    <dgm:pt modelId="{299D3114-4FBB-40FE-BFAA-A253E1480CB6}" type="pres">
      <dgm:prSet presAssocID="{0ABFBF4F-D55C-4369-8F81-F2EC3F0FC49E}" presName="thickLine" presStyleLbl="alignNode1" presStyleIdx="0" presStyleCnt="3"/>
      <dgm:spPr/>
    </dgm:pt>
    <dgm:pt modelId="{A7CF6096-78B8-42B6-B640-C7D2F0925F40}" type="pres">
      <dgm:prSet presAssocID="{0ABFBF4F-D55C-4369-8F81-F2EC3F0FC49E}" presName="horz1" presStyleCnt="0"/>
      <dgm:spPr/>
    </dgm:pt>
    <dgm:pt modelId="{E0F5E39B-E3D1-43DA-8A4E-91D0F35CBF13}" type="pres">
      <dgm:prSet presAssocID="{0ABFBF4F-D55C-4369-8F81-F2EC3F0FC49E}" presName="tx1" presStyleLbl="revTx" presStyleIdx="0" presStyleCnt="3"/>
      <dgm:spPr/>
    </dgm:pt>
    <dgm:pt modelId="{401C3EC4-25D9-4663-8B04-E83E4F4BCFFC}" type="pres">
      <dgm:prSet presAssocID="{0ABFBF4F-D55C-4369-8F81-F2EC3F0FC49E}" presName="vert1" presStyleCnt="0"/>
      <dgm:spPr/>
    </dgm:pt>
    <dgm:pt modelId="{E5AF4B31-31BD-4AAD-9152-22D2D4EF09BA}" type="pres">
      <dgm:prSet presAssocID="{EB5251A2-D0F4-48C9-ABDB-AF075EE09BD1}" presName="thickLine" presStyleLbl="alignNode1" presStyleIdx="1" presStyleCnt="3"/>
      <dgm:spPr/>
    </dgm:pt>
    <dgm:pt modelId="{CA82EDBE-3D0E-484C-AE2E-DC543A8740D3}" type="pres">
      <dgm:prSet presAssocID="{EB5251A2-D0F4-48C9-ABDB-AF075EE09BD1}" presName="horz1" presStyleCnt="0"/>
      <dgm:spPr/>
    </dgm:pt>
    <dgm:pt modelId="{61A35C99-DCAD-4470-9EB8-80668B1969D5}" type="pres">
      <dgm:prSet presAssocID="{EB5251A2-D0F4-48C9-ABDB-AF075EE09BD1}" presName="tx1" presStyleLbl="revTx" presStyleIdx="1" presStyleCnt="3"/>
      <dgm:spPr/>
    </dgm:pt>
    <dgm:pt modelId="{922186A8-BC34-4957-976E-BDF10406B91B}" type="pres">
      <dgm:prSet presAssocID="{EB5251A2-D0F4-48C9-ABDB-AF075EE09BD1}" presName="vert1" presStyleCnt="0"/>
      <dgm:spPr/>
    </dgm:pt>
    <dgm:pt modelId="{369627EC-14E6-4D56-B7E9-8A216F17BD8A}" type="pres">
      <dgm:prSet presAssocID="{DD73FCBE-BF28-41D1-A724-68AF52813BA6}" presName="thickLine" presStyleLbl="alignNode1" presStyleIdx="2" presStyleCnt="3"/>
      <dgm:spPr/>
    </dgm:pt>
    <dgm:pt modelId="{89BBE8D2-350C-4FEC-B08A-E222F9A85B13}" type="pres">
      <dgm:prSet presAssocID="{DD73FCBE-BF28-41D1-A724-68AF52813BA6}" presName="horz1" presStyleCnt="0"/>
      <dgm:spPr/>
    </dgm:pt>
    <dgm:pt modelId="{099BA6BE-21D2-4CC4-910A-32CC5D4BFD45}" type="pres">
      <dgm:prSet presAssocID="{DD73FCBE-BF28-41D1-A724-68AF52813BA6}" presName="tx1" presStyleLbl="revTx" presStyleIdx="2" presStyleCnt="3"/>
      <dgm:spPr/>
    </dgm:pt>
    <dgm:pt modelId="{C037B780-FBB5-4BC9-BFF2-778899567AD9}" type="pres">
      <dgm:prSet presAssocID="{DD73FCBE-BF28-41D1-A724-68AF52813BA6}" presName="vert1" presStyleCnt="0"/>
      <dgm:spPr/>
    </dgm:pt>
  </dgm:ptLst>
  <dgm:cxnLst>
    <dgm:cxn modelId="{C0064B00-1C32-4427-BA5D-61ADB275417F}" srcId="{3FFCC10B-1F3A-42D8-A65E-509A82D785C8}" destId="{DD73FCBE-BF28-41D1-A724-68AF52813BA6}" srcOrd="2" destOrd="0" parTransId="{3468BD2D-1996-41AE-B378-C4445318C40C}" sibTransId="{83D8C7E2-5C28-44DE-AF45-006E8C24A1B8}"/>
    <dgm:cxn modelId="{6F5DFA0D-844E-43C4-83C8-541715056CBE}" type="presOf" srcId="{3FFCC10B-1F3A-42D8-A65E-509A82D785C8}" destId="{EFC77DB1-57FA-4A42-86E4-16C4E08ED33D}" srcOrd="0" destOrd="0" presId="urn:microsoft.com/office/officeart/2008/layout/LinedList"/>
    <dgm:cxn modelId="{D6EB7750-DF3D-4CD8-8420-47076BD4B2C5}" type="presOf" srcId="{DD73FCBE-BF28-41D1-A724-68AF52813BA6}" destId="{099BA6BE-21D2-4CC4-910A-32CC5D4BFD45}" srcOrd="0" destOrd="0" presId="urn:microsoft.com/office/officeart/2008/layout/LinedList"/>
    <dgm:cxn modelId="{765CA07F-427E-4138-B3C1-395E1D29C66E}" type="presOf" srcId="{0ABFBF4F-D55C-4369-8F81-F2EC3F0FC49E}" destId="{E0F5E39B-E3D1-43DA-8A4E-91D0F35CBF13}" srcOrd="0" destOrd="0" presId="urn:microsoft.com/office/officeart/2008/layout/LinedList"/>
    <dgm:cxn modelId="{3FFE779D-D751-4710-B041-E4DBC80CBDC1}" srcId="{3FFCC10B-1F3A-42D8-A65E-509A82D785C8}" destId="{EB5251A2-D0F4-48C9-ABDB-AF075EE09BD1}" srcOrd="1" destOrd="0" parTransId="{70000B34-8CC2-4F98-8CFD-F9D6A14E78B6}" sibTransId="{34F07385-CF4F-486F-A10A-2E89C61FEAA5}"/>
    <dgm:cxn modelId="{36B210BC-3934-42B5-9DDF-E23F3069B733}" srcId="{3FFCC10B-1F3A-42D8-A65E-509A82D785C8}" destId="{0ABFBF4F-D55C-4369-8F81-F2EC3F0FC49E}" srcOrd="0" destOrd="0" parTransId="{F947FF92-16A7-457C-81C1-DC3BB2D98BE0}" sibTransId="{64DAED10-C4ED-4B33-82F1-CB72210AC15D}"/>
    <dgm:cxn modelId="{BE82FCD7-D774-4B27-AFA1-3674EE620366}" type="presOf" srcId="{EB5251A2-D0F4-48C9-ABDB-AF075EE09BD1}" destId="{61A35C99-DCAD-4470-9EB8-80668B1969D5}" srcOrd="0" destOrd="0" presId="urn:microsoft.com/office/officeart/2008/layout/LinedList"/>
    <dgm:cxn modelId="{2AB3CB8E-4F45-4F75-BDB3-E2C65B923BCD}" type="presParOf" srcId="{EFC77DB1-57FA-4A42-86E4-16C4E08ED33D}" destId="{299D3114-4FBB-40FE-BFAA-A253E1480CB6}" srcOrd="0" destOrd="0" presId="urn:microsoft.com/office/officeart/2008/layout/LinedList"/>
    <dgm:cxn modelId="{9C7C7B38-761A-430F-8895-C7D62589C4F2}" type="presParOf" srcId="{EFC77DB1-57FA-4A42-86E4-16C4E08ED33D}" destId="{A7CF6096-78B8-42B6-B640-C7D2F0925F40}" srcOrd="1" destOrd="0" presId="urn:microsoft.com/office/officeart/2008/layout/LinedList"/>
    <dgm:cxn modelId="{815B5B4E-3EB7-4A3F-A934-B66EA2A9AFA4}" type="presParOf" srcId="{A7CF6096-78B8-42B6-B640-C7D2F0925F40}" destId="{E0F5E39B-E3D1-43DA-8A4E-91D0F35CBF13}" srcOrd="0" destOrd="0" presId="urn:microsoft.com/office/officeart/2008/layout/LinedList"/>
    <dgm:cxn modelId="{5031C067-8360-4D5C-A5AA-7CD19873F554}" type="presParOf" srcId="{A7CF6096-78B8-42B6-B640-C7D2F0925F40}" destId="{401C3EC4-25D9-4663-8B04-E83E4F4BCFFC}" srcOrd="1" destOrd="0" presId="urn:microsoft.com/office/officeart/2008/layout/LinedList"/>
    <dgm:cxn modelId="{8B6FF248-C5AF-4100-A195-D327B18D4CD3}" type="presParOf" srcId="{EFC77DB1-57FA-4A42-86E4-16C4E08ED33D}" destId="{E5AF4B31-31BD-4AAD-9152-22D2D4EF09BA}" srcOrd="2" destOrd="0" presId="urn:microsoft.com/office/officeart/2008/layout/LinedList"/>
    <dgm:cxn modelId="{136A066A-AE26-4E41-8E80-FCFD92571971}" type="presParOf" srcId="{EFC77DB1-57FA-4A42-86E4-16C4E08ED33D}" destId="{CA82EDBE-3D0E-484C-AE2E-DC543A8740D3}" srcOrd="3" destOrd="0" presId="urn:microsoft.com/office/officeart/2008/layout/LinedList"/>
    <dgm:cxn modelId="{37A8475E-BE44-40B6-B76F-915AB6DBD299}" type="presParOf" srcId="{CA82EDBE-3D0E-484C-AE2E-DC543A8740D3}" destId="{61A35C99-DCAD-4470-9EB8-80668B1969D5}" srcOrd="0" destOrd="0" presId="urn:microsoft.com/office/officeart/2008/layout/LinedList"/>
    <dgm:cxn modelId="{08F44106-07EB-4E36-917F-35622D8D84BD}" type="presParOf" srcId="{CA82EDBE-3D0E-484C-AE2E-DC543A8740D3}" destId="{922186A8-BC34-4957-976E-BDF10406B91B}" srcOrd="1" destOrd="0" presId="urn:microsoft.com/office/officeart/2008/layout/LinedList"/>
    <dgm:cxn modelId="{C863744C-D0AB-4266-A7AD-6425120E8695}" type="presParOf" srcId="{EFC77DB1-57FA-4A42-86E4-16C4E08ED33D}" destId="{369627EC-14E6-4D56-B7E9-8A216F17BD8A}" srcOrd="4" destOrd="0" presId="urn:microsoft.com/office/officeart/2008/layout/LinedList"/>
    <dgm:cxn modelId="{D569B174-194B-41E3-8FEE-E5B5AD53E002}" type="presParOf" srcId="{EFC77DB1-57FA-4A42-86E4-16C4E08ED33D}" destId="{89BBE8D2-350C-4FEC-B08A-E222F9A85B13}" srcOrd="5" destOrd="0" presId="urn:microsoft.com/office/officeart/2008/layout/LinedList"/>
    <dgm:cxn modelId="{FA6B6A46-21C9-4FBA-B6C5-EF744D2F3286}" type="presParOf" srcId="{89BBE8D2-350C-4FEC-B08A-E222F9A85B13}" destId="{099BA6BE-21D2-4CC4-910A-32CC5D4BFD45}" srcOrd="0" destOrd="0" presId="urn:microsoft.com/office/officeart/2008/layout/LinedList"/>
    <dgm:cxn modelId="{F7805E39-B42B-4901-973A-282D8381E765}" type="presParOf" srcId="{89BBE8D2-350C-4FEC-B08A-E222F9A85B13}" destId="{C037B780-FBB5-4BC9-BFF2-778899567AD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9435D4-1580-4E2F-9AB0-242E3AB45F5E}" type="doc">
      <dgm:prSet loTypeId="urn:microsoft.com/office/officeart/2008/layout/Lined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FDD0B497-E79E-4076-9150-F804AEE605A1}">
      <dgm:prSet custT="1"/>
      <dgm:spPr/>
      <dgm:t>
        <a:bodyPr/>
        <a:lstStyle/>
        <a:p>
          <a:pPr rtl="0"/>
          <a:r>
            <a:rPr lang="en-US" sz="2600" b="1" dirty="0">
              <a:solidFill>
                <a:schemeClr val="bg1"/>
              </a:solidFill>
            </a:rPr>
            <a:t>fMRI (Functional magnetic resonance imaging): </a:t>
          </a:r>
          <a:r>
            <a:rPr lang="en-US" sz="2600" dirty="0">
              <a:solidFill>
                <a:schemeClr val="bg1"/>
              </a:solidFill>
            </a:rPr>
            <a:t>measures changes in blood oxygenation and flow in response to neural </a:t>
          </a:r>
          <a:r>
            <a:rPr lang="en-US" sz="2600" b="1" dirty="0">
              <a:solidFill>
                <a:schemeClr val="bg1"/>
              </a:solidFill>
              <a:latin typeface="Corbel" panose="020B0503020204020204"/>
            </a:rPr>
            <a:t>activity</a:t>
          </a:r>
        </a:p>
      </dgm:t>
    </dgm:pt>
    <dgm:pt modelId="{A8D2FF59-9800-4069-91E5-286B19F11814}" type="parTrans" cxnId="{4BD842AB-8685-4766-93D6-2145F1335955}">
      <dgm:prSet/>
      <dgm:spPr/>
      <dgm:t>
        <a:bodyPr/>
        <a:lstStyle/>
        <a:p>
          <a:endParaRPr lang="en-US"/>
        </a:p>
      </dgm:t>
    </dgm:pt>
    <dgm:pt modelId="{D60940E5-E2A2-405B-853D-58370310176D}" type="sibTrans" cxnId="{4BD842AB-8685-4766-93D6-2145F1335955}">
      <dgm:prSet/>
      <dgm:spPr/>
      <dgm:t>
        <a:bodyPr/>
        <a:lstStyle/>
        <a:p>
          <a:endParaRPr lang="en-US"/>
        </a:p>
      </dgm:t>
    </dgm:pt>
    <dgm:pt modelId="{DE201048-73F5-4E3B-BE33-862A635CCA3F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PET (Positron Emission Tomography</a:t>
          </a:r>
          <a:r>
            <a:rPr lang="en-US" dirty="0">
              <a:solidFill>
                <a:schemeClr val="bg1"/>
              </a:solidFill>
            </a:rPr>
            <a:t>): measures trace amounts of short-lived radioactive material to map functional processes in the brain.</a:t>
          </a:r>
        </a:p>
      </dgm:t>
    </dgm:pt>
    <dgm:pt modelId="{CA754A27-7335-4701-96DB-8094009AF7BC}" type="parTrans" cxnId="{3280E9E0-95E3-42DA-B987-33C990F7F394}">
      <dgm:prSet/>
      <dgm:spPr/>
      <dgm:t>
        <a:bodyPr/>
        <a:lstStyle/>
        <a:p>
          <a:endParaRPr lang="en-US"/>
        </a:p>
      </dgm:t>
    </dgm:pt>
    <dgm:pt modelId="{97851DAA-68C8-4D78-B54D-5F6C23DB40B8}" type="sibTrans" cxnId="{3280E9E0-95E3-42DA-B987-33C990F7F394}">
      <dgm:prSet/>
      <dgm:spPr/>
      <dgm:t>
        <a:bodyPr/>
        <a:lstStyle/>
        <a:p>
          <a:endParaRPr lang="en-US"/>
        </a:p>
      </dgm:t>
    </dgm:pt>
    <dgm:pt modelId="{456AD0BB-9F3F-4CE2-AA63-06BAB889953D}">
      <dgm:prSet phldr="0"/>
      <dgm:spPr/>
      <dgm:t>
        <a:bodyPr/>
        <a:lstStyle/>
        <a:p>
          <a:r>
            <a:rPr lang="en-US" b="1" dirty="0">
              <a:solidFill>
                <a:schemeClr val="bg1"/>
              </a:solidFill>
              <a:latin typeface="Corbel" panose="020B0503020204020204"/>
            </a:rPr>
            <a:t>CT</a:t>
          </a:r>
          <a:r>
            <a:rPr lang="en-US" b="1" dirty="0">
              <a:solidFill>
                <a:schemeClr val="bg1"/>
              </a:solidFill>
            </a:rPr>
            <a:t> scan (Computed tomography scanning): </a:t>
          </a:r>
          <a:r>
            <a:rPr lang="en-US" dirty="0">
              <a:solidFill>
                <a:schemeClr val="bg1"/>
              </a:solidFill>
            </a:rPr>
            <a:t>measures differential absorption of X-rays. </a:t>
          </a:r>
        </a:p>
      </dgm:t>
    </dgm:pt>
    <dgm:pt modelId="{BCE2423A-CFCD-426A-9ABB-A19794C4BE95}" type="parTrans" cxnId="{29319A41-9BB0-4388-B701-F99E39B2BA9E}">
      <dgm:prSet/>
      <dgm:spPr/>
      <dgm:t>
        <a:bodyPr/>
        <a:lstStyle/>
        <a:p>
          <a:endParaRPr lang="en-US"/>
        </a:p>
      </dgm:t>
    </dgm:pt>
    <dgm:pt modelId="{752A3C24-4CAC-4EB4-B7EB-4D327CF13B3F}" type="sibTrans" cxnId="{29319A41-9BB0-4388-B701-F99E39B2BA9E}">
      <dgm:prSet/>
      <dgm:spPr/>
      <dgm:t>
        <a:bodyPr/>
        <a:lstStyle/>
        <a:p>
          <a:endParaRPr lang="en-US"/>
        </a:p>
      </dgm:t>
    </dgm:pt>
    <dgm:pt modelId="{AA7922D1-895F-4598-8BD5-F5AE740859DE}" type="pres">
      <dgm:prSet presAssocID="{D79435D4-1580-4E2F-9AB0-242E3AB45F5E}" presName="vert0" presStyleCnt="0">
        <dgm:presLayoutVars>
          <dgm:dir/>
          <dgm:animOne val="branch"/>
          <dgm:animLvl val="lvl"/>
        </dgm:presLayoutVars>
      </dgm:prSet>
      <dgm:spPr/>
    </dgm:pt>
    <dgm:pt modelId="{1007792E-B6D6-4211-BE10-4F7CD1C2D77D}" type="pres">
      <dgm:prSet presAssocID="{FDD0B497-E79E-4076-9150-F804AEE605A1}" presName="thickLine" presStyleLbl="alignNode1" presStyleIdx="0" presStyleCnt="3"/>
      <dgm:spPr/>
    </dgm:pt>
    <dgm:pt modelId="{3F5B3E49-A7AF-415F-9224-C85330AAA611}" type="pres">
      <dgm:prSet presAssocID="{FDD0B497-E79E-4076-9150-F804AEE605A1}" presName="horz1" presStyleCnt="0"/>
      <dgm:spPr/>
    </dgm:pt>
    <dgm:pt modelId="{7E43AE36-6D3E-45DF-96F3-BBD33BABED65}" type="pres">
      <dgm:prSet presAssocID="{FDD0B497-E79E-4076-9150-F804AEE605A1}" presName="tx1" presStyleLbl="revTx" presStyleIdx="0" presStyleCnt="3"/>
      <dgm:spPr/>
    </dgm:pt>
    <dgm:pt modelId="{EF0DA172-3C6A-4778-94A2-21F064C9B2F4}" type="pres">
      <dgm:prSet presAssocID="{FDD0B497-E79E-4076-9150-F804AEE605A1}" presName="vert1" presStyleCnt="0"/>
      <dgm:spPr/>
    </dgm:pt>
    <dgm:pt modelId="{121F1917-8D92-4858-B660-CA91A0FBEA37}" type="pres">
      <dgm:prSet presAssocID="{456AD0BB-9F3F-4CE2-AA63-06BAB889953D}" presName="thickLine" presStyleLbl="alignNode1" presStyleIdx="1" presStyleCnt="3"/>
      <dgm:spPr/>
    </dgm:pt>
    <dgm:pt modelId="{51D9AE5A-A11C-4CB4-8DF6-FEB15F7707EE}" type="pres">
      <dgm:prSet presAssocID="{456AD0BB-9F3F-4CE2-AA63-06BAB889953D}" presName="horz1" presStyleCnt="0"/>
      <dgm:spPr/>
    </dgm:pt>
    <dgm:pt modelId="{F1D8F865-1684-4889-A9EA-49BEDE5C08D9}" type="pres">
      <dgm:prSet presAssocID="{456AD0BB-9F3F-4CE2-AA63-06BAB889953D}" presName="tx1" presStyleLbl="revTx" presStyleIdx="1" presStyleCnt="3"/>
      <dgm:spPr/>
    </dgm:pt>
    <dgm:pt modelId="{E3EB6A36-87D2-4347-A644-3D47C1C6D620}" type="pres">
      <dgm:prSet presAssocID="{456AD0BB-9F3F-4CE2-AA63-06BAB889953D}" presName="vert1" presStyleCnt="0"/>
      <dgm:spPr/>
    </dgm:pt>
    <dgm:pt modelId="{EDF6883D-308A-4F32-9705-4AC8C6637A1D}" type="pres">
      <dgm:prSet presAssocID="{DE201048-73F5-4E3B-BE33-862A635CCA3F}" presName="thickLine" presStyleLbl="alignNode1" presStyleIdx="2" presStyleCnt="3"/>
      <dgm:spPr/>
    </dgm:pt>
    <dgm:pt modelId="{1A420AB8-A908-4D9F-A9E3-4A2337719472}" type="pres">
      <dgm:prSet presAssocID="{DE201048-73F5-4E3B-BE33-862A635CCA3F}" presName="horz1" presStyleCnt="0"/>
      <dgm:spPr/>
    </dgm:pt>
    <dgm:pt modelId="{2504FF47-E7D8-41A1-9E22-D4229912D09B}" type="pres">
      <dgm:prSet presAssocID="{DE201048-73F5-4E3B-BE33-862A635CCA3F}" presName="tx1" presStyleLbl="revTx" presStyleIdx="2" presStyleCnt="3"/>
      <dgm:spPr/>
    </dgm:pt>
    <dgm:pt modelId="{207080F2-0660-4E6D-B3E9-4A909B69B2A0}" type="pres">
      <dgm:prSet presAssocID="{DE201048-73F5-4E3B-BE33-862A635CCA3F}" presName="vert1" presStyleCnt="0"/>
      <dgm:spPr/>
    </dgm:pt>
  </dgm:ptLst>
  <dgm:cxnLst>
    <dgm:cxn modelId="{2DF26B02-2EC1-4A99-911E-23C89139FE0B}" type="presOf" srcId="{FDD0B497-E79E-4076-9150-F804AEE605A1}" destId="{7E43AE36-6D3E-45DF-96F3-BBD33BABED65}" srcOrd="0" destOrd="0" presId="urn:microsoft.com/office/officeart/2008/layout/LinedList"/>
    <dgm:cxn modelId="{2AB1E30A-E441-4BED-9102-6A50602E1BBF}" type="presOf" srcId="{DE201048-73F5-4E3B-BE33-862A635CCA3F}" destId="{2504FF47-E7D8-41A1-9E22-D4229912D09B}" srcOrd="0" destOrd="0" presId="urn:microsoft.com/office/officeart/2008/layout/LinedList"/>
    <dgm:cxn modelId="{29319A41-9BB0-4388-B701-F99E39B2BA9E}" srcId="{D79435D4-1580-4E2F-9AB0-242E3AB45F5E}" destId="{456AD0BB-9F3F-4CE2-AA63-06BAB889953D}" srcOrd="1" destOrd="0" parTransId="{BCE2423A-CFCD-426A-9ABB-A19794C4BE95}" sibTransId="{752A3C24-4CAC-4EB4-B7EB-4D327CF13B3F}"/>
    <dgm:cxn modelId="{12324979-C6A6-4D3C-95B7-9F973935DEA1}" type="presOf" srcId="{D79435D4-1580-4E2F-9AB0-242E3AB45F5E}" destId="{AA7922D1-895F-4598-8BD5-F5AE740859DE}" srcOrd="0" destOrd="0" presId="urn:microsoft.com/office/officeart/2008/layout/LinedList"/>
    <dgm:cxn modelId="{BEA7AA9E-75D8-4DAF-8D49-81BFF2C154C8}" type="presOf" srcId="{456AD0BB-9F3F-4CE2-AA63-06BAB889953D}" destId="{F1D8F865-1684-4889-A9EA-49BEDE5C08D9}" srcOrd="0" destOrd="0" presId="urn:microsoft.com/office/officeart/2008/layout/LinedList"/>
    <dgm:cxn modelId="{4BD842AB-8685-4766-93D6-2145F1335955}" srcId="{D79435D4-1580-4E2F-9AB0-242E3AB45F5E}" destId="{FDD0B497-E79E-4076-9150-F804AEE605A1}" srcOrd="0" destOrd="0" parTransId="{A8D2FF59-9800-4069-91E5-286B19F11814}" sibTransId="{D60940E5-E2A2-405B-853D-58370310176D}"/>
    <dgm:cxn modelId="{3280E9E0-95E3-42DA-B987-33C990F7F394}" srcId="{D79435D4-1580-4E2F-9AB0-242E3AB45F5E}" destId="{DE201048-73F5-4E3B-BE33-862A635CCA3F}" srcOrd="2" destOrd="0" parTransId="{CA754A27-7335-4701-96DB-8094009AF7BC}" sibTransId="{97851DAA-68C8-4D78-B54D-5F6C23DB40B8}"/>
    <dgm:cxn modelId="{C59EE61D-7D3F-4CD8-8B60-762AF1E59B9B}" type="presParOf" srcId="{AA7922D1-895F-4598-8BD5-F5AE740859DE}" destId="{1007792E-B6D6-4211-BE10-4F7CD1C2D77D}" srcOrd="0" destOrd="0" presId="urn:microsoft.com/office/officeart/2008/layout/LinedList"/>
    <dgm:cxn modelId="{E859D5B2-0050-48FA-AEAB-9CBCB6673D85}" type="presParOf" srcId="{AA7922D1-895F-4598-8BD5-F5AE740859DE}" destId="{3F5B3E49-A7AF-415F-9224-C85330AAA611}" srcOrd="1" destOrd="0" presId="urn:microsoft.com/office/officeart/2008/layout/LinedList"/>
    <dgm:cxn modelId="{BBDA405B-D375-408E-A466-504339D3EF31}" type="presParOf" srcId="{3F5B3E49-A7AF-415F-9224-C85330AAA611}" destId="{7E43AE36-6D3E-45DF-96F3-BBD33BABED65}" srcOrd="0" destOrd="0" presId="urn:microsoft.com/office/officeart/2008/layout/LinedList"/>
    <dgm:cxn modelId="{3206A00D-8BBC-4B1A-AA1F-9488F8C1733C}" type="presParOf" srcId="{3F5B3E49-A7AF-415F-9224-C85330AAA611}" destId="{EF0DA172-3C6A-4778-94A2-21F064C9B2F4}" srcOrd="1" destOrd="0" presId="urn:microsoft.com/office/officeart/2008/layout/LinedList"/>
    <dgm:cxn modelId="{EE10D926-A384-4717-8A2F-2CAC62A48374}" type="presParOf" srcId="{AA7922D1-895F-4598-8BD5-F5AE740859DE}" destId="{121F1917-8D92-4858-B660-CA91A0FBEA37}" srcOrd="2" destOrd="0" presId="urn:microsoft.com/office/officeart/2008/layout/LinedList"/>
    <dgm:cxn modelId="{871A496F-C0DF-4ADF-BAA7-58A32B81B7AA}" type="presParOf" srcId="{AA7922D1-895F-4598-8BD5-F5AE740859DE}" destId="{51D9AE5A-A11C-4CB4-8DF6-FEB15F7707EE}" srcOrd="3" destOrd="0" presId="urn:microsoft.com/office/officeart/2008/layout/LinedList"/>
    <dgm:cxn modelId="{5451C2A0-024C-4856-816D-E9B5DC1EE2BB}" type="presParOf" srcId="{51D9AE5A-A11C-4CB4-8DF6-FEB15F7707EE}" destId="{F1D8F865-1684-4889-A9EA-49BEDE5C08D9}" srcOrd="0" destOrd="0" presId="urn:microsoft.com/office/officeart/2008/layout/LinedList"/>
    <dgm:cxn modelId="{857F5E28-4779-4501-B5D1-C58A7ABB7548}" type="presParOf" srcId="{51D9AE5A-A11C-4CB4-8DF6-FEB15F7707EE}" destId="{E3EB6A36-87D2-4347-A644-3D47C1C6D620}" srcOrd="1" destOrd="0" presId="urn:microsoft.com/office/officeart/2008/layout/LinedList"/>
    <dgm:cxn modelId="{E0A357A7-93DB-4C39-98CA-27085A797499}" type="presParOf" srcId="{AA7922D1-895F-4598-8BD5-F5AE740859DE}" destId="{EDF6883D-308A-4F32-9705-4AC8C6637A1D}" srcOrd="4" destOrd="0" presId="urn:microsoft.com/office/officeart/2008/layout/LinedList"/>
    <dgm:cxn modelId="{CF61ED81-4FBF-41B3-A756-737DF5CD0E16}" type="presParOf" srcId="{AA7922D1-895F-4598-8BD5-F5AE740859DE}" destId="{1A420AB8-A908-4D9F-A9E3-4A2337719472}" srcOrd="5" destOrd="0" presId="urn:microsoft.com/office/officeart/2008/layout/LinedList"/>
    <dgm:cxn modelId="{393D3CF9-54F0-454B-A44B-63706B03BEBE}" type="presParOf" srcId="{1A420AB8-A908-4D9F-A9E3-4A2337719472}" destId="{2504FF47-E7D8-41A1-9E22-D4229912D09B}" srcOrd="0" destOrd="0" presId="urn:microsoft.com/office/officeart/2008/layout/LinedList"/>
    <dgm:cxn modelId="{8B8324D1-EFE5-4BF0-ADD3-977F802FD21D}" type="presParOf" srcId="{1A420AB8-A908-4D9F-A9E3-4A2337719472}" destId="{207080F2-0660-4E6D-B3E9-4A909B69B2A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D3114-4FBB-40FE-BFAA-A253E1480CB6}">
      <dsp:nvSpPr>
        <dsp:cNvPr id="0" name=""/>
        <dsp:cNvSpPr/>
      </dsp:nvSpPr>
      <dsp:spPr>
        <a:xfrm>
          <a:off x="0" y="2484"/>
          <a:ext cx="57962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F5E39B-E3D1-43DA-8A4E-91D0F35CBF13}">
      <dsp:nvSpPr>
        <dsp:cNvPr id="0" name=""/>
        <dsp:cNvSpPr/>
      </dsp:nvSpPr>
      <dsp:spPr>
        <a:xfrm>
          <a:off x="0" y="2484"/>
          <a:ext cx="5796200" cy="169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chemeClr val="bg1"/>
              </a:solidFill>
            </a:rPr>
            <a:t>Researcher - e.g., 150 scientific articles, 25 books</a:t>
          </a:r>
        </a:p>
      </dsp:txBody>
      <dsp:txXfrm>
        <a:off x="0" y="2484"/>
        <a:ext cx="5796200" cy="1694118"/>
      </dsp:txXfrm>
    </dsp:sp>
    <dsp:sp modelId="{E5AF4B31-31BD-4AAD-9152-22D2D4EF09BA}">
      <dsp:nvSpPr>
        <dsp:cNvPr id="0" name=""/>
        <dsp:cNvSpPr/>
      </dsp:nvSpPr>
      <dsp:spPr>
        <a:xfrm>
          <a:off x="0" y="1696602"/>
          <a:ext cx="57962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A35C99-DCAD-4470-9EB8-80668B1969D5}">
      <dsp:nvSpPr>
        <dsp:cNvPr id="0" name=""/>
        <dsp:cNvSpPr/>
      </dsp:nvSpPr>
      <dsp:spPr>
        <a:xfrm>
          <a:off x="0" y="1696602"/>
          <a:ext cx="5796200" cy="169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Teacher and Professor –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Brown University, Columbia University, …</a:t>
          </a:r>
        </a:p>
      </dsp:txBody>
      <dsp:txXfrm>
        <a:off x="0" y="1696602"/>
        <a:ext cx="5796200" cy="1694118"/>
      </dsp:txXfrm>
    </dsp:sp>
    <dsp:sp modelId="{369627EC-14E6-4D56-B7E9-8A216F17BD8A}">
      <dsp:nvSpPr>
        <dsp:cNvPr id="0" name=""/>
        <dsp:cNvSpPr/>
      </dsp:nvSpPr>
      <dsp:spPr>
        <a:xfrm>
          <a:off x="0" y="3390721"/>
          <a:ext cx="57962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9BA6BE-21D2-4CC4-910A-32CC5D4BFD45}">
      <dsp:nvSpPr>
        <dsp:cNvPr id="0" name=""/>
        <dsp:cNvSpPr/>
      </dsp:nvSpPr>
      <dsp:spPr>
        <a:xfrm>
          <a:off x="0" y="3390721"/>
          <a:ext cx="5796200" cy="169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Practitioner - COVID-19, EBOLA, ZIKA, BP Oil Spill, 9/11, PFAS (“Forever Chemicals”), Bird Flu, etc.</a:t>
          </a:r>
        </a:p>
      </dsp:txBody>
      <dsp:txXfrm>
        <a:off x="0" y="3390721"/>
        <a:ext cx="5796200" cy="1694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07792E-B6D6-4211-BE10-4F7CD1C2D77D}">
      <dsp:nvSpPr>
        <dsp:cNvPr id="0" name=""/>
        <dsp:cNvSpPr/>
      </dsp:nvSpPr>
      <dsp:spPr>
        <a:xfrm>
          <a:off x="0" y="2484"/>
          <a:ext cx="57962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43AE36-6D3E-45DF-96F3-BBD33BABED65}">
      <dsp:nvSpPr>
        <dsp:cNvPr id="0" name=""/>
        <dsp:cNvSpPr/>
      </dsp:nvSpPr>
      <dsp:spPr>
        <a:xfrm>
          <a:off x="0" y="2484"/>
          <a:ext cx="5796200" cy="169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bg1"/>
              </a:solidFill>
            </a:rPr>
            <a:t>fMRI (Functional magnetic resonance imaging): </a:t>
          </a:r>
          <a:r>
            <a:rPr lang="en-US" sz="2600" kern="1200" dirty="0">
              <a:solidFill>
                <a:schemeClr val="bg1"/>
              </a:solidFill>
            </a:rPr>
            <a:t>measures changes in blood oxygenation and flow in response to neural </a:t>
          </a:r>
          <a:r>
            <a:rPr lang="en-US" sz="2600" b="1" kern="1200" dirty="0">
              <a:solidFill>
                <a:schemeClr val="bg1"/>
              </a:solidFill>
              <a:latin typeface="Corbel" panose="020B0503020204020204"/>
            </a:rPr>
            <a:t>activity</a:t>
          </a:r>
        </a:p>
      </dsp:txBody>
      <dsp:txXfrm>
        <a:off x="0" y="2484"/>
        <a:ext cx="5796200" cy="1694118"/>
      </dsp:txXfrm>
    </dsp:sp>
    <dsp:sp modelId="{121F1917-8D92-4858-B660-CA91A0FBEA37}">
      <dsp:nvSpPr>
        <dsp:cNvPr id="0" name=""/>
        <dsp:cNvSpPr/>
      </dsp:nvSpPr>
      <dsp:spPr>
        <a:xfrm>
          <a:off x="0" y="1696602"/>
          <a:ext cx="57962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8F865-1684-4889-A9EA-49BEDE5C08D9}">
      <dsp:nvSpPr>
        <dsp:cNvPr id="0" name=""/>
        <dsp:cNvSpPr/>
      </dsp:nvSpPr>
      <dsp:spPr>
        <a:xfrm>
          <a:off x="0" y="1696602"/>
          <a:ext cx="5796200" cy="169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Corbel" panose="020B0503020204020204"/>
            </a:rPr>
            <a:t>CT</a:t>
          </a:r>
          <a:r>
            <a:rPr lang="en-US" sz="2800" b="1" kern="1200" dirty="0">
              <a:solidFill>
                <a:schemeClr val="bg1"/>
              </a:solidFill>
            </a:rPr>
            <a:t> scan (Computed tomography scanning): </a:t>
          </a:r>
          <a:r>
            <a:rPr lang="en-US" sz="2800" kern="1200" dirty="0">
              <a:solidFill>
                <a:schemeClr val="bg1"/>
              </a:solidFill>
            </a:rPr>
            <a:t>measures differential absorption of X-rays. </a:t>
          </a:r>
        </a:p>
      </dsp:txBody>
      <dsp:txXfrm>
        <a:off x="0" y="1696602"/>
        <a:ext cx="5796200" cy="1694118"/>
      </dsp:txXfrm>
    </dsp:sp>
    <dsp:sp modelId="{EDF6883D-308A-4F32-9705-4AC8C6637A1D}">
      <dsp:nvSpPr>
        <dsp:cNvPr id="0" name=""/>
        <dsp:cNvSpPr/>
      </dsp:nvSpPr>
      <dsp:spPr>
        <a:xfrm>
          <a:off x="0" y="3390721"/>
          <a:ext cx="57962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04FF47-E7D8-41A1-9E22-D4229912D09B}">
      <dsp:nvSpPr>
        <dsp:cNvPr id="0" name=""/>
        <dsp:cNvSpPr/>
      </dsp:nvSpPr>
      <dsp:spPr>
        <a:xfrm>
          <a:off x="0" y="3390721"/>
          <a:ext cx="5796200" cy="169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PET (Positron Emission Tomography</a:t>
          </a:r>
          <a:r>
            <a:rPr lang="en-US" sz="2800" kern="1200" dirty="0">
              <a:solidFill>
                <a:schemeClr val="bg1"/>
              </a:solidFill>
            </a:rPr>
            <a:t>): measures trace amounts of short-lived radioactive material to map functional processes in the brain.</a:t>
          </a:r>
        </a:p>
      </dsp:txBody>
      <dsp:txXfrm>
        <a:off x="0" y="3390721"/>
        <a:ext cx="5796200" cy="1694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175B5-0F71-BE45-BE42-768A910540C7}" type="datetimeFigureOut">
              <a:rPr lang="en-US" smtClean="0"/>
              <a:t>4/28/2026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4942B-CC4B-4946-9070-C7851AD83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643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Natausha suggested taking out arrows and replacing with Covello drawing instructions/correcting message maps when homework is presented; poll on ordering of message maps/ what is 27/9/3;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85657-E488-4CEC-9B4F-E25646D71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636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5BC5D-815A-8832-46FC-B80F913DB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723929-228A-562F-D404-28952ACFEF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F78B9D-04E2-CCA7-F7F4-8028CE129D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Natausha suggested taking out arrows and replacing with Covello drawing instructions/correcting message maps when homework is presented; poll on ordering of message maps/ what is 27/9/3;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E20042-B7C9-2715-DE7D-26DBEE0F74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85657-E488-4CEC-9B4F-E25646D71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558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Natausha suggested taking out arrows and replacing with Covello drawing instructions/correcting message maps when homework is presented; poll on ordering of message maps/ what is 27/9/3;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85657-E488-4CEC-9B4F-E25646D71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548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-3248" y="66294"/>
            <a:ext cx="6099248" cy="6099248"/>
            <a:chOff x="0" y="12289"/>
            <a:chExt cx="3550" cy="3551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225279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19098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CC79-8E9D-48E8-A5F3-D91D3B88C2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963863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8171" y="2443791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87081" y="2443791"/>
            <a:ext cx="5751576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>
              <a:spcBef>
                <a:spcPts val="18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CC79-8E9D-48E8-A5F3-D91D3B88C2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75963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CC79-8E9D-48E8-A5F3-D91D3B88C2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21269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69076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CC79-8E9D-48E8-A5F3-D91D3B88C2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17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CC79-8E9D-48E8-A5F3-D91D3B88C2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3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8117CC79-8E9D-48E8-A5F3-D91D3B88C2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796660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27722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>
          <p15:clr>
            <a:srgbClr val="FBAE40"/>
          </p15:clr>
        </p15:guide>
        <p15:guide id="4" pos="4560">
          <p15:clr>
            <a:srgbClr val="FBAE40"/>
          </p15:clr>
        </p15:guide>
        <p15:guide id="8" orient="horz" pos="184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84232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8117CC79-8E9D-48E8-A5F3-D91D3B88C2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117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-3248" y="6071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09441808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9436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CC79-8E9D-48E8-A5F3-D91D3B88C2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96549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7460" y="3044912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347460" y="5878164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CC79-8E9D-48E8-A5F3-D91D3B88C2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8384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CC79-8E9D-48E8-A5F3-D91D3B88C2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93698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8117CC79-8E9D-48E8-A5F3-D91D3B88C2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FE73EA-090A-D814-A776-8ED6EB082081}"/>
              </a:ext>
            </a:extLst>
          </p:cNvPr>
          <p:cNvSpPr/>
          <p:nvPr/>
        </p:nvSpPr>
        <p:spPr>
          <a:xfrm>
            <a:off x="2" y="6176963"/>
            <a:ext cx="12192000" cy="6822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0F0098-C513-729D-3F3C-1EE21AD00E65}"/>
              </a:ext>
            </a:extLst>
          </p:cNvPr>
          <p:cNvSpPr txBox="1"/>
          <p:nvPr/>
        </p:nvSpPr>
        <p:spPr>
          <a:xfrm>
            <a:off x="8944426" y="6382004"/>
            <a:ext cx="3695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2026 ANNUAL CONFERENCE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487F12B-EA6F-A7B1-ED09-31C388BBC73B}"/>
              </a:ext>
            </a:extLst>
          </p:cNvPr>
          <p:cNvCxnSpPr/>
          <p:nvPr/>
        </p:nvCxnSpPr>
        <p:spPr>
          <a:xfrm>
            <a:off x="0" y="6176963"/>
            <a:ext cx="12192000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46515AD-0CAF-C393-A105-B9F35E8955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488" y="6409158"/>
            <a:ext cx="1626938" cy="3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705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8" r:id="rId14"/>
    <p:sldLayoutId id="2147483690" r:id="rId15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energycommerce/4721642940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en.wikipedia.org/wiki/I_Know...Brad" TargetMode="Externa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sv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s://plato.stanford.edu/entries/aristotle-rhetoric/" TargetMode="Externa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healthcommunication/risk_communication.html" TargetMode="Externa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tsdr.cdc.gov/communications-toolkit/documents/12_message-mapping-tool-final-111015_508.pdf" TargetMode="External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tuaries.digital/2016/05/05/the-how-of-person-to-person-communication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5261-A42D-8D88-4DD9-D8BF20D316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Advances in Crisis Communication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19D681D4-EA7B-B8D4-51CA-5222B1B774E2}"/>
              </a:ext>
            </a:extLst>
          </p:cNvPr>
          <p:cNvSpPr txBox="1">
            <a:spLocks/>
          </p:cNvSpPr>
          <p:nvPr/>
        </p:nvSpPr>
        <p:spPr>
          <a:xfrm>
            <a:off x="6309904" y="3623648"/>
            <a:ext cx="5882096" cy="36064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endParaRPr lang="en-US" sz="1700" b="1" dirty="0"/>
          </a:p>
          <a:p>
            <a:pPr marL="0" indent="0">
              <a:lnSpc>
                <a:spcPct val="70000"/>
              </a:lnSpc>
              <a:buNone/>
            </a:pPr>
            <a:endParaRPr lang="en-US" sz="1700" b="1" dirty="0"/>
          </a:p>
          <a:p>
            <a:pPr marL="0" indent="0">
              <a:lnSpc>
                <a:spcPct val="70000"/>
              </a:lnSpc>
              <a:buNone/>
            </a:pPr>
            <a:r>
              <a:rPr lang="en-US" sz="1700" b="1" dirty="0"/>
              <a:t>Dr. Vincent T. Covello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700" b="1" dirty="0"/>
              <a:t>Director, Center for Risk Communication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700" b="1" dirty="0"/>
              <a:t>New York City (US)/Geneva (Switzerland)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700" b="1" dirty="0"/>
              <a:t>917-270-5280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700" b="1" dirty="0"/>
              <a:t>vincentcovello@yahoo.com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1" t="-199" r="15392" b="199"/>
          <a:stretch/>
        </p:blipFill>
        <p:spPr>
          <a:xfrm>
            <a:off x="484727" y="1505179"/>
            <a:ext cx="5039656" cy="3606455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1370871" y="4079538"/>
            <a:ext cx="3267367" cy="6914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/>
              <a:t>Strengthening Communication in Times of Crisis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6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F4AE7-AB27-1F8B-867B-4CD8A3035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D4125-BBEE-A806-698C-D9EF6F9577A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2800" b="1" dirty="0">
              <a:latin typeface="+mj-lt"/>
              <a:ea typeface="+mj-lt"/>
              <a:cs typeface="Calibri" panose="020F0502020204030204" pitchFamily="34" charset="0"/>
            </a:endParaRPr>
          </a:p>
          <a:p>
            <a:r>
              <a:rPr lang="en-US" sz="2800" b="1" dirty="0">
                <a:latin typeface="+mj-lt"/>
                <a:ea typeface="+mj-lt"/>
                <a:cs typeface="Calibri" panose="020F0502020204030204" pitchFamily="34" charset="0"/>
              </a:rPr>
              <a:t>4 More Crisis </a:t>
            </a:r>
            <a:br>
              <a:rPr lang="en-US" sz="2800" b="1" dirty="0">
                <a:latin typeface="+mj-lt"/>
                <a:ea typeface="+mj-lt"/>
                <a:cs typeface="Calibri" panose="020F0502020204030204" pitchFamily="34" charset="0"/>
              </a:rPr>
            </a:br>
            <a:r>
              <a:rPr lang="en-US" sz="2800" b="1" dirty="0">
                <a:latin typeface="+mj-lt"/>
                <a:ea typeface="+mj-lt"/>
                <a:cs typeface="Calibri" panose="020F0502020204030204" pitchFamily="34" charset="0"/>
              </a:rPr>
              <a:t>Communication </a:t>
            </a:r>
            <a:br>
              <a:rPr lang="en-US" sz="2800" b="1" dirty="0">
                <a:latin typeface="+mj-lt"/>
                <a:ea typeface="+mj-lt"/>
                <a:cs typeface="Calibri" panose="020F0502020204030204" pitchFamily="34" charset="0"/>
              </a:rPr>
            </a:br>
            <a:r>
              <a:rPr lang="en-US" sz="2800" b="1" dirty="0">
                <a:latin typeface="+mj-lt"/>
                <a:ea typeface="+mj-lt"/>
                <a:cs typeface="Calibri" panose="020F0502020204030204" pitchFamily="34" charset="0"/>
              </a:rPr>
              <a:t>Principles and </a:t>
            </a:r>
            <a:br>
              <a:rPr lang="en-US" sz="2800" b="1" dirty="0">
                <a:latin typeface="+mj-lt"/>
                <a:ea typeface="+mj-lt"/>
                <a:cs typeface="Calibri" panose="020F0502020204030204" pitchFamily="34" charset="0"/>
              </a:rPr>
            </a:br>
            <a:r>
              <a:rPr lang="en-US" sz="2800" b="1" dirty="0">
                <a:latin typeface="+mj-lt"/>
                <a:ea typeface="+mj-lt"/>
                <a:cs typeface="Calibri" panose="020F0502020204030204" pitchFamily="34" charset="0"/>
              </a:rPr>
              <a:t>Tools  </a:t>
            </a:r>
            <a:endParaRPr lang="en-US" sz="2800" dirty="0"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1C42EB-0431-8562-1EED-FF8F7D14E46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i="1" dirty="0">
              <a:ea typeface="+mn-lt"/>
              <a:cs typeface="Calibri" panose="020F0502020204030204" pitchFamily="34" charset="0"/>
            </a:endParaRPr>
          </a:p>
          <a:p>
            <a:r>
              <a:rPr lang="en-US" dirty="0">
                <a:ea typeface="+mn-lt"/>
                <a:cs typeface="Calibri" panose="020F0502020204030204" pitchFamily="34" charset="0"/>
              </a:rPr>
              <a:t>When people stressed, such as in times of crisis, they will typically:</a:t>
            </a:r>
          </a:p>
          <a:p>
            <a:pPr marL="457200" indent="-457200">
              <a:buFont typeface="+mj-lt"/>
              <a:buAutoNum type="arabicParenR" startAt="4"/>
            </a:pPr>
            <a:r>
              <a:rPr lang="en-US" i="1" dirty="0">
                <a:ea typeface="+mn-lt"/>
                <a:cs typeface="Calibri" panose="020F0502020204030204" pitchFamily="34" charset="0"/>
              </a:rPr>
              <a:t>focus more on negatives than positives  (</a:t>
            </a:r>
            <a:r>
              <a:rPr lang="en-US" i="1" dirty="0">
                <a:solidFill>
                  <a:srgbClr val="FF0000"/>
                </a:solidFill>
                <a:ea typeface="+mn-lt"/>
                <a:cs typeface="Calibri" panose="020F0502020204030204" pitchFamily="34" charset="0"/>
              </a:rPr>
              <a:t>1N=3P </a:t>
            </a:r>
            <a:r>
              <a:rPr lang="en-US" i="1" dirty="0">
                <a:ea typeface="+mn-lt"/>
                <a:cs typeface="Calibri" panose="020F0502020204030204" pitchFamily="34" charset="0"/>
              </a:rPr>
              <a:t>Risk and Crisis Communication Tool)</a:t>
            </a:r>
          </a:p>
          <a:p>
            <a:pPr marL="457200" indent="-457200">
              <a:buFont typeface="Arial" panose="020B0604020202020204" pitchFamily="34" charset="0"/>
              <a:buAutoNum type="arabicParenR" startAt="4"/>
            </a:pPr>
            <a:r>
              <a:rPr lang="en-US" i="1" dirty="0">
                <a:ea typeface="+mn-lt"/>
                <a:cs typeface="Calibri" panose="020F0502020204030204" pitchFamily="34" charset="0"/>
              </a:rPr>
              <a:t>process information at well below their educational level (</a:t>
            </a:r>
            <a:r>
              <a:rPr lang="en-US" i="1" dirty="0">
                <a:solidFill>
                  <a:srgbClr val="FF0000"/>
                </a:solidFill>
                <a:ea typeface="+mn-lt"/>
                <a:cs typeface="Calibri" panose="020F0502020204030204" pitchFamily="34" charset="0"/>
              </a:rPr>
              <a:t>AGL-4 </a:t>
            </a:r>
            <a:r>
              <a:rPr lang="en-US" i="1" dirty="0">
                <a:ea typeface="+mn-lt"/>
                <a:cs typeface="Calibri" panose="020F0502020204030204" pitchFamily="34" charset="0"/>
              </a:rPr>
              <a:t>Risk and Crisis Communication Tool)</a:t>
            </a:r>
          </a:p>
          <a:p>
            <a:pPr marL="457200" indent="-457200">
              <a:buFont typeface="Arial" panose="020B0604020202020204" pitchFamily="34" charset="0"/>
              <a:buAutoNum type="arabicParenR" startAt="4"/>
            </a:pPr>
            <a:r>
              <a:rPr lang="en-US" i="1" dirty="0">
                <a:ea typeface="+mn-lt"/>
                <a:cs typeface="Calibri" panose="020F0502020204030204" pitchFamily="34" charset="0"/>
              </a:rPr>
              <a:t>focus more on visual and non-verbal cues than on words</a:t>
            </a:r>
          </a:p>
          <a:p>
            <a:pPr marL="457200" indent="-457200">
              <a:buFont typeface="Arial" panose="020B0604020202020204" pitchFamily="34" charset="0"/>
              <a:buAutoNum type="arabicParenR" startAt="4"/>
            </a:pPr>
            <a:r>
              <a:rPr lang="en-US" i="1" dirty="0">
                <a:ea typeface="+mn-lt"/>
                <a:cs typeface="Calibri" panose="020F0502020204030204" pitchFamily="34" charset="0"/>
              </a:rPr>
              <a:t>make worst-case assumptions about many commonly used words (e.g., the word “</a:t>
            </a:r>
            <a:r>
              <a:rPr lang="en-US" i="1" dirty="0">
                <a:solidFill>
                  <a:srgbClr val="FF0000"/>
                </a:solidFill>
                <a:ea typeface="+mn-lt"/>
                <a:cs typeface="Calibri" panose="020F0502020204030204" pitchFamily="34" charset="0"/>
              </a:rPr>
              <a:t>but</a:t>
            </a:r>
            <a:r>
              <a:rPr lang="en-US" i="1" dirty="0">
                <a:ea typeface="+mn-lt"/>
                <a:cs typeface="Calibri" panose="020F0502020204030204" pitchFamily="34" charset="0"/>
              </a:rPr>
              <a:t>”)</a:t>
            </a:r>
          </a:p>
          <a:p>
            <a:endParaRPr lang="en-US" i="1" dirty="0">
              <a:ea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53844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5A716-4AB9-A1CC-62EF-58CA6D28B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CB84E-B0F4-6E7B-F8B8-FE9C3CD02C0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600" dirty="0">
              <a:latin typeface="+mj-lt"/>
            </a:endParaRPr>
          </a:p>
          <a:p>
            <a:r>
              <a:rPr lang="en-US" sz="3600" dirty="0">
                <a:latin typeface="+mj-lt"/>
              </a:rPr>
              <a:t>Ethics/</a:t>
            </a:r>
          </a:p>
          <a:p>
            <a:r>
              <a:rPr lang="en-US" sz="3600" dirty="0">
                <a:latin typeface="+mj-lt"/>
              </a:rPr>
              <a:t>Honesty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6FCCD-9303-2F6B-60DB-ACCCE0F6C30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2400" dirty="0">
              <a:ea typeface="+mn-lt"/>
              <a:cs typeface="+mn-lt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Professor Sissela Bok</a:t>
            </a:r>
            <a:br>
              <a:rPr lang="en-US" sz="2400" dirty="0">
                <a:ea typeface="+mn-lt"/>
                <a:cs typeface="+mn-lt"/>
              </a:rPr>
            </a:br>
            <a:br>
              <a:rPr lang="en-US" sz="2400" b="1" i="1" dirty="0">
                <a:ea typeface="+mn-lt"/>
                <a:cs typeface="+mn-lt"/>
              </a:rPr>
            </a:br>
            <a:r>
              <a:rPr lang="en-US" sz="2400" b="1" i="1" dirty="0">
                <a:ea typeface="+mn-lt"/>
                <a:cs typeface="+mn-lt"/>
              </a:rPr>
              <a:t>“Lying: Moral Choice in Public and Private Life” </a:t>
            </a:r>
          </a:p>
        </p:txBody>
      </p:sp>
    </p:spTree>
    <p:extLst>
      <p:ext uri="{BB962C8B-B14F-4D97-AF65-F5344CB8AC3E}">
        <p14:creationId xmlns:p14="http://schemas.microsoft.com/office/powerpoint/2010/main" val="398715998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56CE4-39E8-85AD-9235-40D2175C0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1413-3129-99B2-89FC-D92A4DE97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Key Messages</a:t>
            </a:r>
          </a:p>
        </p:txBody>
      </p:sp>
      <p:pic>
        <p:nvPicPr>
          <p:cNvPr id="10" name="Picture 10" descr="6.png">
            <a:extLst>
              <a:ext uri="{FF2B5EF4-FFF2-40B4-BE49-F238E27FC236}">
                <a16:creationId xmlns:a16="http://schemas.microsoft.com/office/drawing/2014/main" id="{E0898965-F8AF-D6C3-3627-18141EEA28E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50" y="2469172"/>
            <a:ext cx="5346250" cy="3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AF692F60-1933-7CFB-7187-1F3665586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33" y="3161957"/>
            <a:ext cx="190936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Effective crisis communication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 is a 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</a:b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science-based discipline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Trebuchet MS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9834BA-2FD4-AD06-CC61-DB9F93BDA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296" y="3083959"/>
            <a:ext cx="171192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 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Perceived high risk situations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change the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rules for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effective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communication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22CFDDC2-921C-CB6B-D788-EF64470B6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1880" y="3161957"/>
            <a:ext cx="176412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The key to  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effective crisis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communication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 is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Trebuchet MS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nticipation,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P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reparation,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P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ractice (APP)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21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3" grpId="0" autoUpdateAnimBg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5AD8F-BAEF-D597-15FA-EC531C604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F5ADC-D88A-B865-77B7-C4F074E5BA5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2800" dirty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Risk and Crisis Communication Tools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1A202-5883-C185-3098-55608AE33A7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i="1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i="1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ea typeface="+mn-lt"/>
                <a:cs typeface="+mn-lt"/>
              </a:rPr>
              <a:t>R3 Tool (27/9/3 Tool)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ea typeface="+mn-lt"/>
                <a:cs typeface="+mn-lt"/>
              </a:rPr>
              <a:t>CCO Tool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ea typeface="+mn-lt"/>
                <a:cs typeface="+mn-lt"/>
              </a:rPr>
              <a:t>1N=3P Tool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AB0C3913-D27A-021F-CBAD-275E7A7B6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73923"/>
            <a:ext cx="5233904" cy="366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4913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5F623-D4C0-D272-D970-E1C18EE9B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13634-F409-6E02-8CDD-27F161617DE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Risk, Crisis, and High Stress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Communication Principles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and  Tools with Practical Implications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6D8AC8-56BD-590B-B0EF-A1633202A51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ea typeface="+mn-lt"/>
                <a:cs typeface="+mn-lt"/>
              </a:rPr>
              <a:t>When people are stressed, such as when facing a crisis or perceived high risk situation, they often: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>
                <a:ea typeface="+mn-lt"/>
                <a:cs typeface="+mn-lt"/>
              </a:rPr>
              <a:t>have difficulty processing more than 3 messages at a time (</a:t>
            </a:r>
            <a:r>
              <a:rPr lang="en-US" sz="2400" dirty="0">
                <a:solidFill>
                  <a:srgbClr val="FF0000"/>
                </a:solidFill>
                <a:ea typeface="+mn-lt"/>
                <a:cs typeface="+mn-lt"/>
              </a:rPr>
              <a:t>R3; 27/9/3 </a:t>
            </a:r>
            <a:r>
              <a:rPr lang="en-US" sz="2400" dirty="0">
                <a:ea typeface="+mn-lt"/>
                <a:cs typeface="+mn-lt"/>
              </a:rPr>
              <a:t>Risk and Crisis Communication Tools)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>
                <a:ea typeface="+mn-lt"/>
                <a:cs typeface="+mn-lt"/>
              </a:rPr>
              <a:t> want to know you care before they care what you know (</a:t>
            </a:r>
            <a:r>
              <a:rPr lang="en-US" sz="2400" dirty="0">
                <a:solidFill>
                  <a:srgbClr val="FF0000"/>
                </a:solidFill>
                <a:ea typeface="+mn-lt"/>
                <a:cs typeface="+mn-lt"/>
              </a:rPr>
              <a:t>CCO</a:t>
            </a:r>
            <a:r>
              <a:rPr lang="en-US" sz="2400" dirty="0">
                <a:ea typeface="+mn-lt"/>
                <a:cs typeface="+mn-lt"/>
              </a:rPr>
              <a:t> Risk and Crisis Communication Tool)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>
                <a:ea typeface="+mn-lt"/>
                <a:cs typeface="+mn-lt"/>
              </a:rPr>
              <a:t>focus most on what they hear first and last (</a:t>
            </a:r>
            <a:r>
              <a:rPr lang="en-US" sz="2400" dirty="0">
                <a:solidFill>
                  <a:srgbClr val="FF0000"/>
                </a:solidFill>
                <a:ea typeface="+mn-lt"/>
                <a:cs typeface="+mn-lt"/>
              </a:rPr>
              <a:t>Primacy/Recency </a:t>
            </a:r>
            <a:r>
              <a:rPr lang="en-US" sz="2400" dirty="0">
                <a:ea typeface="+mn-lt"/>
                <a:cs typeface="+mn-lt"/>
              </a:rPr>
              <a:t>Risk and Crisis Communication Tool)</a:t>
            </a:r>
          </a:p>
        </p:txBody>
      </p:sp>
    </p:spTree>
    <p:extLst>
      <p:ext uri="{BB962C8B-B14F-4D97-AF65-F5344CB8AC3E}">
        <p14:creationId xmlns:p14="http://schemas.microsoft.com/office/powerpoint/2010/main" val="186379635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A195F-A891-7FED-251B-B8DD06ABB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DB0E2-AD3E-3EA1-D8B6-C7A83C0FCF6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4 More Principles and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Tools 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with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Practical Implications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09CFA7-7E8D-658D-E1D0-D43F17E17F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70934" y="584004"/>
            <a:ext cx="7926705" cy="4710371"/>
          </a:xfrm>
        </p:spPr>
        <p:txBody>
          <a:bodyPr>
            <a:normAutofit lnSpcReduction="10000"/>
          </a:bodyPr>
          <a:lstStyle/>
          <a:p>
            <a:r>
              <a:rPr lang="en-US" sz="2400" b="1" dirty="0">
                <a:ea typeface="+mn-lt"/>
                <a:cs typeface="+mn-lt"/>
              </a:rPr>
              <a:t>When people stressed, such as when facing a crisis pr perceived high risk situation, they often:</a:t>
            </a:r>
          </a:p>
          <a:p>
            <a:pPr marL="457200" indent="-457200">
              <a:buFont typeface="+mj-lt"/>
              <a:buAutoNum type="arabicParenR" startAt="4"/>
            </a:pPr>
            <a:r>
              <a:rPr lang="en-US" sz="2400" dirty="0">
                <a:ea typeface="+mn-lt"/>
                <a:cs typeface="+mn-lt"/>
              </a:rPr>
              <a:t>focus more on negatives than positives</a:t>
            </a:r>
          </a:p>
          <a:p>
            <a:r>
              <a:rPr lang="en-US" sz="2400" dirty="0">
                <a:ea typeface="+mn-lt"/>
                <a:cs typeface="+mn-lt"/>
              </a:rPr>
              <a:t>	(</a:t>
            </a:r>
            <a:r>
              <a:rPr lang="en-US" sz="2400" dirty="0">
                <a:solidFill>
                  <a:srgbClr val="FF0000"/>
                </a:solidFill>
                <a:ea typeface="+mn-lt"/>
                <a:cs typeface="+mn-lt"/>
              </a:rPr>
              <a:t>1N=3P </a:t>
            </a:r>
            <a:r>
              <a:rPr lang="en-US" sz="2400" b="1" dirty="0">
                <a:ea typeface="+mn-lt"/>
                <a:cs typeface="+mn-lt"/>
              </a:rPr>
              <a:t>Risk</a:t>
            </a:r>
            <a:r>
              <a:rPr lang="en-US" sz="2400" dirty="0">
                <a:ea typeface="+mn-lt"/>
                <a:cs typeface="+mn-lt"/>
              </a:rPr>
              <a:t> and Crisis Communication Tool)</a:t>
            </a:r>
          </a:p>
          <a:p>
            <a:pPr marL="457200" indent="-457200">
              <a:buFont typeface="+mj-lt"/>
              <a:buAutoNum type="arabicParenR" startAt="5"/>
            </a:pPr>
            <a:r>
              <a:rPr lang="en-US" sz="2400" dirty="0">
                <a:ea typeface="+mn-lt"/>
                <a:cs typeface="+mn-lt"/>
              </a:rPr>
              <a:t>process information at well below their educational level</a:t>
            </a:r>
          </a:p>
          <a:p>
            <a:r>
              <a:rPr lang="en-US" sz="2400" dirty="0">
                <a:ea typeface="+mn-lt"/>
                <a:cs typeface="+mn-lt"/>
              </a:rPr>
              <a:t>	(</a:t>
            </a:r>
            <a:r>
              <a:rPr lang="en-US" sz="2400" dirty="0">
                <a:solidFill>
                  <a:srgbClr val="FF0000"/>
                </a:solidFill>
                <a:ea typeface="+mn-lt"/>
                <a:cs typeface="+mn-lt"/>
              </a:rPr>
              <a:t>AGL-4</a:t>
            </a:r>
            <a:r>
              <a:rPr lang="en-US" sz="2400" dirty="0">
                <a:ea typeface="+mn-lt"/>
                <a:cs typeface="+mn-lt"/>
              </a:rPr>
              <a:t> Risk and Crisis Communication Tool)</a:t>
            </a:r>
          </a:p>
          <a:p>
            <a:pPr marL="457200" indent="-457200">
              <a:buFont typeface="+mj-lt"/>
              <a:buAutoNum type="arabicParenR" startAt="6"/>
            </a:pPr>
            <a:r>
              <a:rPr lang="en-US" sz="2400" dirty="0">
                <a:ea typeface="+mn-lt"/>
                <a:cs typeface="+mn-lt"/>
              </a:rPr>
              <a:t>focus more on non-verbal communication than words and make worst case assumptions about their meaning.</a:t>
            </a:r>
          </a:p>
          <a:p>
            <a:pPr marL="457200" indent="-457200">
              <a:buFont typeface="+mj-lt"/>
              <a:buAutoNum type="arabicParenR" startAt="6"/>
            </a:pPr>
            <a:r>
              <a:rPr lang="en-US" sz="2400" dirty="0">
                <a:ea typeface="+mn-lt"/>
                <a:cs typeface="+mn-lt"/>
              </a:rPr>
              <a:t>make worst-case assumptions about many commonly used words (e.g., the word “</a:t>
            </a:r>
            <a:r>
              <a:rPr lang="en-US" sz="2400" dirty="0">
                <a:solidFill>
                  <a:srgbClr val="FF0000"/>
                </a:solidFill>
                <a:ea typeface="+mn-lt"/>
                <a:cs typeface="+mn-lt"/>
              </a:rPr>
              <a:t>but</a:t>
            </a:r>
            <a:r>
              <a:rPr lang="en-US" sz="2400" dirty="0">
                <a:ea typeface="+mn-lt"/>
                <a:cs typeface="+mn-lt"/>
              </a:rPr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212859924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FDE64-F23F-CF33-B230-2DF26F57C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6C95B-4699-9BFD-CEB4-539241C2814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2800" dirty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Favorite crisis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communication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quotes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62CDE-6595-D77F-608B-A8403386A9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70934" y="584004"/>
            <a:ext cx="7926705" cy="4710371"/>
          </a:xfrm>
        </p:spPr>
        <p:txBody>
          <a:bodyPr>
            <a:normAutofit/>
          </a:bodyPr>
          <a:lstStyle/>
          <a:p>
            <a:r>
              <a:rPr lang="en-US" sz="2400" i="1" dirty="0">
                <a:ea typeface="+mn-lt"/>
                <a:cs typeface="+mn-lt"/>
              </a:rPr>
              <a:t>“If I had all day to cut down a large tree, I would use most of my day to sharpen my axe.” </a:t>
            </a:r>
          </a:p>
          <a:p>
            <a:r>
              <a:rPr lang="en-US" sz="2400" dirty="0">
                <a:ea typeface="+mn-lt"/>
                <a:cs typeface="+mn-lt"/>
              </a:rPr>
              <a:t>	(attributed to Abraham Lincoln)</a:t>
            </a:r>
          </a:p>
          <a:p>
            <a:r>
              <a:rPr lang="en-US" sz="2400" i="1" dirty="0">
                <a:ea typeface="+mn-lt"/>
                <a:cs typeface="+mn-lt"/>
              </a:rPr>
              <a:t>“People want to know that you care before they care what you know”</a:t>
            </a:r>
          </a:p>
          <a:p>
            <a:r>
              <a:rPr lang="en-US" sz="2400" dirty="0">
                <a:ea typeface="+mn-lt"/>
                <a:cs typeface="+mn-lt"/>
              </a:rPr>
              <a:t>	(attributed to Aristotle and Will Rogers)</a:t>
            </a:r>
          </a:p>
          <a:p>
            <a:r>
              <a:rPr lang="en-US" sz="2400" i="1" dirty="0">
                <a:ea typeface="+mn-lt"/>
                <a:cs typeface="+mn-lt"/>
              </a:rPr>
              <a:t>“It takes me on average three weeks to prepare an impromptu speech.”</a:t>
            </a:r>
          </a:p>
          <a:p>
            <a:r>
              <a:rPr lang="en-US" sz="2400" dirty="0">
                <a:ea typeface="+mn-lt"/>
                <a:cs typeface="+mn-lt"/>
              </a:rPr>
              <a:t>	(Mark Twain)</a:t>
            </a:r>
          </a:p>
          <a:p>
            <a:endParaRPr lang="en-US" sz="2400" dirty="0">
              <a:ea typeface="+mn-lt"/>
              <a:cs typeface="+mn-lt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endParaRPr lang="en-US" sz="24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406021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9149A-2D31-92DD-6FA0-DE7A257E54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654526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1B2A8-6DCC-8F1B-3B5B-26A426063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A0C7A-759F-8B86-AC07-CB339B626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Key Messages</a:t>
            </a:r>
          </a:p>
        </p:txBody>
      </p:sp>
      <p:pic>
        <p:nvPicPr>
          <p:cNvPr id="10" name="Picture 10" descr="6.pn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50" y="2469172"/>
            <a:ext cx="5346250" cy="3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664933" y="3161957"/>
            <a:ext cx="190936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Effective crisis communication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 is a 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</a:b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science-based discipline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Trebuchet MS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574296" y="3083959"/>
            <a:ext cx="171192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 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Perceived high risk situations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change the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rules for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effective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communication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331880" y="3161957"/>
            <a:ext cx="176412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The key to  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effective crisis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communication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 is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Trebuchet MS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nticipation,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P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reparation,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P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rebuchet MS" charset="0"/>
              </a:rPr>
              <a:t>ractice (APP)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72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9C784-36DF-1CF2-AE80-B2EC75023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5B3A0-7E32-4CEF-F129-50D6A9045DA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2800" dirty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APP Strategy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9C894E-2719-F5BD-C67E-710EAA00357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dirty="0">
              <a:ea typeface="+mn-lt"/>
              <a:cs typeface="Calibri" panose="020F0502020204030204" pitchFamily="34" charset="0"/>
            </a:endParaRPr>
          </a:p>
          <a:p>
            <a:br>
              <a:rPr lang="en-US" dirty="0">
                <a:ea typeface="+mn-lt"/>
                <a:cs typeface="Calibri" panose="020F0502020204030204" pitchFamily="34" charset="0"/>
              </a:rPr>
            </a:br>
            <a:r>
              <a:rPr lang="en-US" sz="2400" b="1" u="sng" dirty="0">
                <a:ea typeface="+mn-lt"/>
                <a:cs typeface="Calibri" panose="020F0502020204030204" pitchFamily="34" charset="0"/>
              </a:rPr>
              <a:t>(A) Anticipate</a:t>
            </a:r>
          </a:p>
          <a:p>
            <a:r>
              <a:rPr lang="en-US" dirty="0">
                <a:ea typeface="+mn-lt"/>
                <a:cs typeface="Calibri" panose="020F0502020204030204" pitchFamily="34" charset="0"/>
              </a:rPr>
              <a:t>	(Issues, Stakeholders, Questions or Concerns)</a:t>
            </a:r>
            <a:br>
              <a:rPr lang="en-US" dirty="0">
                <a:ea typeface="+mn-lt"/>
                <a:cs typeface="Calibri" panose="020F0502020204030204" pitchFamily="34" charset="0"/>
              </a:rPr>
            </a:br>
            <a:br>
              <a:rPr lang="en-US" dirty="0">
                <a:ea typeface="+mn-lt"/>
                <a:cs typeface="Calibri" panose="020F0502020204030204" pitchFamily="34" charset="0"/>
              </a:rPr>
            </a:br>
            <a:r>
              <a:rPr lang="en-US" sz="2400" b="1" u="sng" dirty="0">
                <a:ea typeface="+mn-lt"/>
                <a:cs typeface="Calibri" panose="020F0502020204030204" pitchFamily="34" charset="0"/>
              </a:rPr>
              <a:t>(P) Prepare</a:t>
            </a:r>
            <a:endParaRPr lang="en-US" b="1" u="sng" dirty="0">
              <a:ea typeface="+mn-lt"/>
              <a:cs typeface="Calibri" panose="020F0502020204030204" pitchFamily="34" charset="0"/>
            </a:endParaRPr>
          </a:p>
          <a:p>
            <a:r>
              <a:rPr lang="en-US" dirty="0">
                <a:ea typeface="+mn-lt"/>
                <a:cs typeface="Calibri" panose="020F0502020204030204" pitchFamily="34" charset="0"/>
              </a:rPr>
              <a:t>	(Messages, Messengers, Means/Methods)</a:t>
            </a:r>
          </a:p>
          <a:p>
            <a:r>
              <a:rPr lang="en-US" sz="2400" b="1" u="sng" dirty="0">
                <a:ea typeface="+mn-lt"/>
                <a:cs typeface="Calibri" panose="020F0502020204030204" pitchFamily="34" charset="0"/>
              </a:rPr>
              <a:t>(P) Practice</a:t>
            </a:r>
          </a:p>
          <a:p>
            <a:r>
              <a:rPr lang="en-US" dirty="0">
                <a:ea typeface="+mn-lt"/>
                <a:cs typeface="Calibri" panose="020F0502020204030204" pitchFamily="34" charset="0"/>
              </a:rPr>
              <a:t>	(Rehearsals, exercises, simulations)</a:t>
            </a:r>
          </a:p>
        </p:txBody>
      </p:sp>
    </p:spTree>
    <p:extLst>
      <p:ext uri="{BB962C8B-B14F-4D97-AF65-F5344CB8AC3E}">
        <p14:creationId xmlns:p14="http://schemas.microsoft.com/office/powerpoint/2010/main" val="1754800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3AEAB-5E69-A7D3-4616-8408416BE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F309A-C922-8696-40AE-F266A1FC8AA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2800" dirty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APP Strategy</a:t>
            </a:r>
          </a:p>
          <a:p>
            <a:r>
              <a:rPr lang="en-US" sz="2800" u="sng" dirty="0">
                <a:latin typeface="+mj-lt"/>
              </a:rPr>
              <a:t>(P) Prepare</a:t>
            </a:r>
          </a:p>
          <a:p>
            <a:r>
              <a:rPr lang="en-US" sz="2800" dirty="0">
                <a:latin typeface="+mj-lt"/>
              </a:rPr>
              <a:t>(Messages)</a:t>
            </a:r>
          </a:p>
        </p:txBody>
      </p:sp>
    </p:spTree>
    <p:extLst>
      <p:ext uri="{BB962C8B-B14F-4D97-AF65-F5344CB8AC3E}">
        <p14:creationId xmlns:p14="http://schemas.microsoft.com/office/powerpoint/2010/main" val="2293909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C3588-CD07-2983-C342-1137954ED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8A50E-4984-8607-9937-039B07249F2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2800" dirty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Messaging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B63130-9103-6DE6-EBD1-46BDD86A498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b="1" u="sng" dirty="0">
              <a:ea typeface="+mn-lt"/>
              <a:cs typeface="Calibri" panose="020F0502020204030204" pitchFamily="34" charset="0"/>
            </a:endParaRPr>
          </a:p>
          <a:p>
            <a:r>
              <a:rPr lang="en-US" sz="2400" b="1" u="sng" dirty="0">
                <a:ea typeface="+mn-lt"/>
                <a:cs typeface="Calibri" panose="020F0502020204030204" pitchFamily="34" charset="0"/>
              </a:rPr>
              <a:t>Good news: </a:t>
            </a:r>
          </a:p>
          <a:p>
            <a:r>
              <a:rPr lang="en-US" u="sng" dirty="0">
                <a:ea typeface="+mn-lt"/>
                <a:cs typeface="Calibri" panose="020F0502020204030204" pitchFamily="34" charset="0"/>
              </a:rPr>
              <a:t>95 percent of high concern questions for virtually any crisis scenario can be predicted in advance</a:t>
            </a:r>
          </a:p>
          <a:p>
            <a:endParaRPr lang="en-US" dirty="0">
              <a:ea typeface="+mn-lt"/>
              <a:cs typeface="Calibri" panose="020F0502020204030204" pitchFamily="34" charset="0"/>
            </a:endParaRPr>
          </a:p>
          <a:p>
            <a:pPr marL="1600200" lvl="2" indent="-457200">
              <a:buFont typeface="+mj-lt"/>
              <a:buAutoNum type="arabicPeriod"/>
            </a:pPr>
            <a:r>
              <a:rPr lang="en-US" dirty="0">
                <a:ea typeface="+mn-lt"/>
                <a:cs typeface="Calibri" panose="020F0502020204030204" pitchFamily="34" charset="0"/>
              </a:rPr>
              <a:t>Document review</a:t>
            </a:r>
          </a:p>
          <a:p>
            <a:pPr marL="1600200" lvl="2" indent="-457200">
              <a:buFont typeface="+mj-lt"/>
              <a:buAutoNum type="arabicPeriod"/>
            </a:pPr>
            <a:r>
              <a:rPr lang="en-US" dirty="0">
                <a:ea typeface="+mn-lt"/>
                <a:cs typeface="Calibri" panose="020F0502020204030204" pitchFamily="34" charset="0"/>
              </a:rPr>
              <a:t>Interviews with subject matter experts</a:t>
            </a:r>
          </a:p>
          <a:p>
            <a:pPr marL="1600200" lvl="2" indent="-457200">
              <a:buFont typeface="+mj-lt"/>
              <a:buAutoNum type="arabicPeriod"/>
            </a:pPr>
            <a:r>
              <a:rPr lang="en-US" dirty="0">
                <a:ea typeface="+mn-lt"/>
                <a:cs typeface="Calibri" panose="020F0502020204030204" pitchFamily="34" charset="0"/>
              </a:rPr>
              <a:t>Interview yourself</a:t>
            </a:r>
          </a:p>
        </p:txBody>
      </p:sp>
    </p:spTree>
    <p:extLst>
      <p:ext uri="{BB962C8B-B14F-4D97-AF65-F5344CB8AC3E}">
        <p14:creationId xmlns:p14="http://schemas.microsoft.com/office/powerpoint/2010/main" val="1571129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CE504-43A7-9800-7990-F93BFD892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7C181-ABF8-8C46-668D-E5138E01A13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2800" dirty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FAQs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47CFE-4E8C-998B-69BD-981B1340D4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70934" y="584005"/>
            <a:ext cx="8097394" cy="399906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a typeface="+mn-lt"/>
                <a:cs typeface="Calibri" panose="020F0502020204030204" pitchFamily="34" charset="0"/>
              </a:rPr>
              <a:t>50  Most Frequently Asked Questions by Terminally Ill 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a typeface="+mn-lt"/>
                <a:cs typeface="Calibri" panose="020F0502020204030204" pitchFamily="34" charset="0"/>
              </a:rPr>
              <a:t>77  Most Frequently Asked Questions During a Disaster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a typeface="+mn-lt"/>
                <a:cs typeface="Calibri" panose="020F0502020204030204" pitchFamily="34" charset="0"/>
              </a:rPr>
              <a:t>65  Most Frequently Asked Questions during a pandemic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a typeface="+mn-lt"/>
                <a:cs typeface="Calibri" panose="020F0502020204030204" pitchFamily="34" charset="0"/>
              </a:rPr>
              <a:t>101 Most Frequently Asked Questions at a Environmental Clean-Up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a typeface="+mn-lt"/>
                <a:cs typeface="Calibri" panose="020F0502020204030204" pitchFamily="34" charset="0"/>
              </a:rPr>
              <a:t>205 Most Frequently Asked Questions about Drinking Water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a typeface="+mn-lt"/>
                <a:cs typeface="Calibri" panose="020F0502020204030204" pitchFamily="34" charset="0"/>
              </a:rPr>
              <a:t>45  Most Frequently Asked Questions about Ebola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a typeface="+mn-lt"/>
                <a:cs typeface="Calibri" panose="020F0502020204030204" pitchFamily="34" charset="0"/>
              </a:rPr>
              <a:t>420 Most Frequently Asked Questions about Exposure to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a typeface="+mn-lt"/>
                <a:cs typeface="Calibri" panose="020F0502020204030204" pitchFamily="34" charset="0"/>
              </a:rPr>
              <a:t>435 Most Frequently Asked Questions about a Mass Shooting Event*</a:t>
            </a:r>
          </a:p>
          <a:p>
            <a:r>
              <a:rPr lang="en-US" sz="1800" dirty="0">
                <a:ea typeface="+mn-lt"/>
                <a:cs typeface="Calibri" panose="020F0502020204030204" pitchFamily="34" charset="0"/>
              </a:rPr>
              <a:t>* AI generated</a:t>
            </a:r>
          </a:p>
        </p:txBody>
      </p:sp>
    </p:spTree>
    <p:extLst>
      <p:ext uri="{BB962C8B-B14F-4D97-AF65-F5344CB8AC3E}">
        <p14:creationId xmlns:p14="http://schemas.microsoft.com/office/powerpoint/2010/main" val="2999793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FBB22-E349-69DA-A917-7DB4FC385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CE903-7D69-984D-22CA-3C7A2A03AF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70934" y="584005"/>
            <a:ext cx="8097394" cy="3999060"/>
          </a:xfrm>
        </p:spPr>
        <p:txBody>
          <a:bodyPr>
            <a:noAutofit/>
          </a:bodyPr>
          <a:lstStyle/>
          <a:p>
            <a:endParaRPr lang="en-US" sz="2400" i="1" dirty="0">
              <a:ea typeface="+mn-lt"/>
              <a:cs typeface="Calibri" panose="020F0502020204030204" pitchFamily="34" charset="0"/>
            </a:endParaRPr>
          </a:p>
          <a:p>
            <a:endParaRPr lang="en-US" sz="2400" i="1" dirty="0">
              <a:ea typeface="+mn-lt"/>
              <a:cs typeface="Calibri" panose="020F0502020204030204" pitchFamily="34" charset="0"/>
            </a:endParaRPr>
          </a:p>
          <a:p>
            <a:endParaRPr lang="en-US" sz="2400" i="1" dirty="0">
              <a:ea typeface="+mn-lt"/>
              <a:cs typeface="Calibri" panose="020F0502020204030204" pitchFamily="34" charset="0"/>
            </a:endParaRPr>
          </a:p>
          <a:p>
            <a:r>
              <a:rPr lang="en-US" sz="2400" i="1" dirty="0">
                <a:ea typeface="+mn-lt"/>
                <a:cs typeface="Calibri" panose="020F0502020204030204" pitchFamily="34" charset="0"/>
              </a:rPr>
              <a:t>When people stressed, such as when facing a crisis pr perceived high risk situation, they often:</a:t>
            </a:r>
          </a:p>
          <a:p>
            <a:r>
              <a:rPr lang="en-US" sz="2400" i="1" dirty="0">
                <a:solidFill>
                  <a:srgbClr val="FF0000"/>
                </a:solidFill>
                <a:ea typeface="+mn-lt"/>
                <a:cs typeface="Calibri" panose="020F0502020204030204" pitchFamily="34" charset="0"/>
              </a:rPr>
              <a:t>Make worst-case assumptions about many commonly used words (e.g., the word “but”)</a:t>
            </a:r>
          </a:p>
        </p:txBody>
      </p:sp>
    </p:spTree>
    <p:extLst>
      <p:ext uri="{BB962C8B-B14F-4D97-AF65-F5344CB8AC3E}">
        <p14:creationId xmlns:p14="http://schemas.microsoft.com/office/powerpoint/2010/main" val="1477328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29705-1F00-9868-8964-E1DA22151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BA1E5-3115-9C0A-0278-8677C727F5A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r>
              <a:rPr lang="en-US" sz="2400" u="sng" dirty="0">
                <a:latin typeface="+mj-lt"/>
              </a:rPr>
              <a:t>Words Matter</a:t>
            </a:r>
          </a:p>
          <a:p>
            <a:r>
              <a:rPr lang="en-US" sz="2400" dirty="0">
                <a:latin typeface="+mj-lt"/>
              </a:rPr>
              <a:t>Especially in Times of Crisis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The word</a:t>
            </a:r>
          </a:p>
          <a:p>
            <a:r>
              <a:rPr lang="en-US" sz="2400" u="sng" dirty="0">
                <a:latin typeface="+mj-lt"/>
              </a:rPr>
              <a:t>“but”</a:t>
            </a:r>
          </a:p>
        </p:txBody>
      </p:sp>
    </p:spTree>
    <p:extLst>
      <p:ext uri="{BB962C8B-B14F-4D97-AF65-F5344CB8AC3E}">
        <p14:creationId xmlns:p14="http://schemas.microsoft.com/office/powerpoint/2010/main" val="3771967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F414C-E584-099C-F023-1205FED4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F7515-9EC7-F0AB-244C-2341613136F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latin typeface="+mj-lt"/>
              </a:rPr>
              <a:t>In high concern, high stress situations, commonly used words, such as the word “but” can hijack the brain (frontal lobe to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amygdala)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B35C250-6A79-3C71-1801-0C04170D104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704" y="584200"/>
            <a:ext cx="6679166" cy="399891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46826C4-EBB3-2140-9336-C02262BD4F18}"/>
              </a:ext>
            </a:extLst>
          </p:cNvPr>
          <p:cNvSpPr/>
          <p:nvPr/>
        </p:nvSpPr>
        <p:spPr>
          <a:xfrm>
            <a:off x="9101657" y="1478292"/>
            <a:ext cx="1759865" cy="643366"/>
          </a:xfrm>
          <a:prstGeom prst="ellipse">
            <a:avLst/>
          </a:prstGeom>
          <a:noFill/>
          <a:ln w="38100">
            <a:solidFill>
              <a:srgbClr val="37354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B8E0BC9-5CA2-D19E-DEEC-C7D1466E9AF4}"/>
              </a:ext>
            </a:extLst>
          </p:cNvPr>
          <p:cNvSpPr/>
          <p:nvPr/>
        </p:nvSpPr>
        <p:spPr>
          <a:xfrm>
            <a:off x="4146807" y="3082572"/>
            <a:ext cx="1865881" cy="692856"/>
          </a:xfrm>
          <a:prstGeom prst="ellipse">
            <a:avLst/>
          </a:prstGeom>
          <a:noFill/>
          <a:ln w="38100">
            <a:solidFill>
              <a:srgbClr val="37354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68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2ABDC-F010-8AB9-8EFD-2102E0F73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CDD6D-7B19-02D5-E6F3-F1A8B54474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70934" y="584005"/>
            <a:ext cx="8097394" cy="3999060"/>
          </a:xfrm>
        </p:spPr>
        <p:txBody>
          <a:bodyPr>
            <a:noAutofit/>
          </a:bodyPr>
          <a:lstStyle/>
          <a:p>
            <a:endParaRPr lang="en-US" sz="2400" i="1" dirty="0">
              <a:ea typeface="+mn-lt"/>
              <a:cs typeface="Calibri" panose="020F0502020204030204" pitchFamily="34" charset="0"/>
            </a:endParaRPr>
          </a:p>
          <a:p>
            <a:endParaRPr lang="en-US" sz="2400" i="1" dirty="0">
              <a:ea typeface="+mn-lt"/>
              <a:cs typeface="Calibri" panose="020F0502020204030204" pitchFamily="34" charset="0"/>
            </a:endParaRPr>
          </a:p>
          <a:p>
            <a:r>
              <a:rPr lang="en-US" sz="2400" i="1" dirty="0">
                <a:ea typeface="+mn-lt"/>
                <a:cs typeface="Calibri" panose="020F0502020204030204" pitchFamily="34" charset="0"/>
              </a:rPr>
              <a:t>Answer the following question:</a:t>
            </a:r>
          </a:p>
          <a:p>
            <a:r>
              <a:rPr lang="en-US" sz="2400" i="1" dirty="0">
                <a:ea typeface="+mn-lt"/>
                <a:cs typeface="Calibri" panose="020F0502020204030204" pitchFamily="34" charset="0"/>
              </a:rPr>
              <a:t>How does the brain process the word </a:t>
            </a:r>
          </a:p>
          <a:p>
            <a:r>
              <a:rPr lang="en-US" sz="2400" i="1" dirty="0">
                <a:ea typeface="+mn-lt"/>
                <a:cs typeface="Calibri" panose="020F0502020204030204" pitchFamily="34" charset="0"/>
              </a:rPr>
              <a:t>“</a:t>
            </a:r>
            <a:r>
              <a:rPr lang="en-US" sz="2400" i="1" dirty="0">
                <a:solidFill>
                  <a:srgbClr val="FF0000"/>
                </a:solidFill>
                <a:ea typeface="+mn-lt"/>
                <a:cs typeface="Calibri" panose="020F0502020204030204" pitchFamily="34" charset="0"/>
              </a:rPr>
              <a:t>but</a:t>
            </a:r>
            <a:r>
              <a:rPr lang="en-US" sz="2400" i="1" dirty="0">
                <a:ea typeface="+mn-lt"/>
                <a:cs typeface="Calibri" panose="020F0502020204030204" pitchFamily="34" charset="0"/>
              </a:rPr>
              <a:t>” (as well as the words ”however” and “although”)</a:t>
            </a:r>
          </a:p>
          <a:p>
            <a:r>
              <a:rPr lang="en-US" sz="2400" i="1" dirty="0">
                <a:ea typeface="+mn-lt"/>
                <a:cs typeface="Calibri" panose="020F0502020204030204" pitchFamily="34" charset="0"/>
              </a:rPr>
              <a:t>in a high stress or a perceived high-risk situation? </a:t>
            </a:r>
            <a:endParaRPr lang="en-US" sz="2400" i="1" dirty="0">
              <a:solidFill>
                <a:srgbClr val="FF0000"/>
              </a:solidFill>
              <a:ea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928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72DE2-012D-FCEA-55AA-F9E68EFC9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495F3-905D-D419-E13B-F2E1A2D9709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Part 1: Introduction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Part 2: Crisis Communication and Neuroscience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Part 3:  Crisis Communication and AI: Benefits, Challenges, and Opportunities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75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4F5BD-27F3-5259-0C0A-D943C3B6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613" y="1831086"/>
            <a:ext cx="7148684" cy="2441448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r"/>
            <a:r>
              <a:rPr lang="en-US" b="1" spc="-75" dirty="0"/>
              <a:t>We like the work</a:t>
            </a:r>
            <a:br>
              <a:rPr lang="en-US" b="1" spc="-75" dirty="0"/>
            </a:br>
            <a:r>
              <a:rPr lang="en-US" b="1" spc="-75" dirty="0"/>
              <a:t>you are doing  </a:t>
            </a:r>
            <a:br>
              <a:rPr lang="en-US" b="1" spc="-75" dirty="0"/>
            </a:br>
            <a:r>
              <a:rPr lang="en-US" b="1" i="1" spc="-75" dirty="0">
                <a:solidFill>
                  <a:srgbClr val="FF0000"/>
                </a:solidFill>
              </a:rPr>
              <a:t>but</a:t>
            </a:r>
            <a:r>
              <a:rPr lang="en-US" b="1" spc="-75" dirty="0"/>
              <a:t>..."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756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21F15-99B7-CC75-99CB-5E0B266E0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BF842-5B5E-85D8-4E1E-DDACCD52E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613" y="1831086"/>
            <a:ext cx="7148684" cy="2441448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r"/>
            <a:r>
              <a:rPr lang="en-US" b="1" spc="-75" dirty="0"/>
              <a:t>We are sorry</a:t>
            </a:r>
            <a:br>
              <a:rPr lang="en-US" b="1" spc="-75" dirty="0"/>
            </a:br>
            <a:r>
              <a:rPr lang="en-US" b="1" spc="-75" dirty="0"/>
              <a:t>for the delay</a:t>
            </a:r>
            <a:r>
              <a:rPr lang="en-US" b="1" spc="-75" dirty="0">
                <a:solidFill>
                  <a:schemeClr val="accent1"/>
                </a:solidFill>
              </a:rPr>
              <a:t>  </a:t>
            </a:r>
            <a:br>
              <a:rPr lang="en-US" b="1" spc="-75" dirty="0">
                <a:solidFill>
                  <a:schemeClr val="accent1"/>
                </a:solidFill>
              </a:rPr>
            </a:br>
            <a:r>
              <a:rPr lang="en-US" b="1" i="1" spc="-75" dirty="0">
                <a:solidFill>
                  <a:srgbClr val="FF0000"/>
                </a:solidFill>
              </a:rPr>
              <a:t>but</a:t>
            </a:r>
            <a:r>
              <a:rPr lang="en-US" b="1" spc="-75" dirty="0"/>
              <a:t>..."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6C4707-8195-4F7F-912B-780C74AC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928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218A7-09D5-69B7-3F6B-4C947EBBB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CF7E0-2290-863B-02B9-F3C6351B4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613" y="1831086"/>
            <a:ext cx="7148684" cy="2441448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r"/>
            <a:r>
              <a:rPr lang="en-US" spc="-75" dirty="0"/>
              <a:t>Our work here is </a:t>
            </a:r>
            <a:br>
              <a:rPr lang="en-US" spc="-75" dirty="0"/>
            </a:br>
            <a:r>
              <a:rPr lang="en-US" spc="-75" dirty="0"/>
              <a:t>finally finished</a:t>
            </a:r>
            <a:r>
              <a:rPr lang="en-US" spc="-75" dirty="0">
                <a:solidFill>
                  <a:schemeClr val="accent1"/>
                </a:solidFill>
              </a:rPr>
              <a:t>  </a:t>
            </a:r>
            <a:br>
              <a:rPr lang="en-US" spc="-75" dirty="0">
                <a:solidFill>
                  <a:schemeClr val="accent1"/>
                </a:solidFill>
              </a:rPr>
            </a:br>
            <a:br>
              <a:rPr lang="en-US" spc="-75" dirty="0">
                <a:solidFill>
                  <a:schemeClr val="accent1"/>
                </a:solidFill>
              </a:rPr>
            </a:br>
            <a:r>
              <a:rPr lang="en-US" i="1" spc="-75" dirty="0">
                <a:solidFill>
                  <a:srgbClr val="FF0000"/>
                </a:solidFill>
              </a:rPr>
              <a:t>but</a:t>
            </a:r>
            <a:r>
              <a:rPr lang="en-US" spc="-75" dirty="0">
                <a:solidFill>
                  <a:schemeClr val="accent1"/>
                </a:solidFill>
              </a:rPr>
              <a:t> </a:t>
            </a:r>
            <a:r>
              <a:rPr lang="en-US" spc="-75" dirty="0"/>
              <a:t>…"</a:t>
            </a:r>
            <a:endParaRPr lang="en-US" b="1" spc="-75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3DBF37-5739-540A-9C60-43F449F71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294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5CCB4-E6E1-1211-4D3D-AA8C0752C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54CFB-DBB1-40F4-2EB5-40B8EFB9A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613" y="1831086"/>
            <a:ext cx="7148684" cy="2441448"/>
          </a:xfrm>
        </p:spPr>
        <p:txBody>
          <a:bodyPr vert="horz" lIns="68580" tIns="34290" rIns="68580" bIns="34290" rtlCol="0" anchor="b">
            <a:noAutofit/>
          </a:bodyPr>
          <a:lstStyle/>
          <a:p>
            <a:pPr algn="r"/>
            <a:r>
              <a:rPr lang="en-US" spc="-75" dirty="0"/>
              <a:t>“We would </a:t>
            </a:r>
            <a:br>
              <a:rPr lang="en-US" spc="-75" dirty="0"/>
            </a:br>
            <a:br>
              <a:rPr lang="en-US" spc="-75" dirty="0"/>
            </a:br>
            <a:r>
              <a:rPr lang="en-US" spc="-75" dirty="0"/>
              <a:t>love to help you</a:t>
            </a:r>
            <a:r>
              <a:rPr lang="en-US" spc="-75" dirty="0">
                <a:solidFill>
                  <a:schemeClr val="accent1"/>
                </a:solidFill>
              </a:rPr>
              <a:t>  </a:t>
            </a:r>
            <a:br>
              <a:rPr lang="en-US" spc="-75" dirty="0">
                <a:solidFill>
                  <a:schemeClr val="accent1"/>
                </a:solidFill>
              </a:rPr>
            </a:br>
            <a:r>
              <a:rPr lang="en-US" spc="-75" dirty="0">
                <a:solidFill>
                  <a:schemeClr val="accent1"/>
                </a:solidFill>
              </a:rPr>
              <a:t> </a:t>
            </a:r>
            <a:br>
              <a:rPr lang="en-US" spc="-75" dirty="0">
                <a:solidFill>
                  <a:schemeClr val="accent1"/>
                </a:solidFill>
              </a:rPr>
            </a:br>
            <a:r>
              <a:rPr lang="en-US" i="1" spc="-75" dirty="0">
                <a:solidFill>
                  <a:srgbClr val="FF0000"/>
                </a:solidFill>
              </a:rPr>
              <a:t>but</a:t>
            </a:r>
            <a:r>
              <a:rPr lang="en-US" spc="-75" dirty="0"/>
              <a:t> …"</a:t>
            </a:r>
            <a:endParaRPr lang="en-US" b="1" spc="-75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76CC6-C656-F6C2-0C0F-31E58A51E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971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h, Jeff, Roy Lichtenstein Signed Drawing Print on Old Paper, Stamped">
            <a:extLst>
              <a:ext uri="{FF2B5EF4-FFF2-40B4-BE49-F238E27FC236}">
                <a16:creationId xmlns:a16="http://schemas.microsoft.com/office/drawing/2014/main" id="{BC35ED7B-D366-A0B5-A61A-44AA05F450B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5" r="-1" b="28435"/>
          <a:stretch/>
        </p:blipFill>
        <p:spPr bwMode="auto">
          <a:xfrm>
            <a:off x="1790700" y="95250"/>
            <a:ext cx="8923337" cy="594940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566209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4F5BD-27F3-5259-0C0A-D943C3B6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614" y="1831086"/>
            <a:ext cx="6165217" cy="2441448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r"/>
            <a:r>
              <a:rPr lang="en-US" sz="4425" b="1" spc="-75" dirty="0"/>
              <a:t>“Yes, </a:t>
            </a:r>
            <a:br>
              <a:rPr lang="en-US" sz="4425" b="1" spc="-75" dirty="0"/>
            </a:br>
            <a:r>
              <a:rPr lang="en-US" sz="4425" b="1" spc="-75" dirty="0">
                <a:solidFill>
                  <a:schemeClr val="accent1"/>
                </a:solidFill>
              </a:rPr>
              <a:t> </a:t>
            </a:r>
            <a:br>
              <a:rPr lang="en-US" sz="4425" b="1" spc="-75" dirty="0">
                <a:solidFill>
                  <a:schemeClr val="accent1"/>
                </a:solidFill>
              </a:rPr>
            </a:br>
            <a:r>
              <a:rPr lang="en-US" sz="4425" b="1" i="1" spc="-75" dirty="0">
                <a:solidFill>
                  <a:srgbClr val="FF0000"/>
                </a:solidFill>
              </a:rPr>
              <a:t>but</a:t>
            </a:r>
            <a:r>
              <a:rPr lang="en-US" sz="4425" b="1" spc="-75" dirty="0">
                <a:solidFill>
                  <a:schemeClr val="accent1"/>
                </a:solidFill>
              </a:rPr>
              <a:t> </a:t>
            </a:r>
            <a:r>
              <a:rPr lang="en-US" sz="4425" b="1" spc="-75" dirty="0"/>
              <a:t>…"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426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4F5BD-27F3-5259-0C0A-D943C3B6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614" y="1831086"/>
            <a:ext cx="6165217" cy="2441448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pPr algn="r"/>
            <a:r>
              <a:rPr lang="en-US" sz="4425" b="1" spc="-75" dirty="0">
                <a:solidFill>
                  <a:schemeClr val="accent1"/>
                </a:solidFill>
              </a:rPr>
              <a:t> </a:t>
            </a:r>
            <a:br>
              <a:rPr lang="en-US" sz="4425" b="1" spc="-75" dirty="0">
                <a:solidFill>
                  <a:schemeClr val="accent1"/>
                </a:solidFill>
              </a:rPr>
            </a:br>
            <a:r>
              <a:rPr lang="en-US" sz="4425" b="1" spc="-75" dirty="0"/>
              <a:t>“but”</a:t>
            </a:r>
            <a:br>
              <a:rPr lang="en-US" sz="4425" b="1" i="1" spc="-75" dirty="0"/>
            </a:br>
            <a:br>
              <a:rPr lang="en-US" sz="4425" b="1" i="1" spc="-75" dirty="0">
                <a:solidFill>
                  <a:srgbClr val="FF0000"/>
                </a:solidFill>
              </a:rPr>
            </a:br>
            <a:r>
              <a:rPr lang="en-US" sz="4425" b="1" i="1" spc="-75" dirty="0">
                <a:solidFill>
                  <a:srgbClr val="FF0000"/>
                </a:solidFill>
              </a:rPr>
              <a:t>versus</a:t>
            </a:r>
            <a:br>
              <a:rPr lang="en-US" sz="4425" b="1" i="1" spc="-75" dirty="0">
                <a:solidFill>
                  <a:srgbClr val="FF0000"/>
                </a:solidFill>
              </a:rPr>
            </a:br>
            <a:br>
              <a:rPr lang="en-US" sz="4425" b="1" i="1" spc="-75" dirty="0">
                <a:solidFill>
                  <a:srgbClr val="FF0000"/>
                </a:solidFill>
              </a:rPr>
            </a:br>
            <a:r>
              <a:rPr lang="en-US" sz="4425" b="1" i="1" spc="-75" dirty="0">
                <a:solidFill>
                  <a:srgbClr val="FF0000"/>
                </a:solidFill>
              </a:rPr>
              <a:t>“and”</a:t>
            </a:r>
            <a:endParaRPr lang="en-US" sz="4425" b="1" spc="-75" dirty="0">
              <a:solidFill>
                <a:schemeClr val="accent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872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CB17B-E1EF-DE12-3DC2-3163A509A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Tony Hayward CEO</a:t>
            </a:r>
            <a:br>
              <a:rPr lang="en-US" dirty="0"/>
            </a:br>
            <a:r>
              <a:rPr lang="en-US" dirty="0"/>
              <a:t>British Petroleum (BP) Oil Spill</a:t>
            </a:r>
          </a:p>
        </p:txBody>
      </p:sp>
      <p:pic>
        <p:nvPicPr>
          <p:cNvPr id="22" name="Picture 22">
            <a:extLst>
              <a:ext uri="{FF2B5EF4-FFF2-40B4-BE49-F238E27FC236}">
                <a16:creationId xmlns:a16="http://schemas.microsoft.com/office/drawing/2014/main" id="{DE707B79-FEE3-185E-0D92-85115A8E019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524" r="34635" b="1"/>
          <a:stretch/>
        </p:blipFill>
        <p:spPr>
          <a:xfrm>
            <a:off x="675261" y="347663"/>
            <a:ext cx="5035990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92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F4F6B-89DC-8046-7B8B-8A41ECAC8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Case Study: BP Oil Spill (May 30,2010) BP CEO Tony Hayward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969C9-0843-F91A-A022-A4CCCA28650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2800" i="1" dirty="0"/>
          </a:p>
          <a:p>
            <a:r>
              <a:rPr lang="en-US" sz="2800" i="1" dirty="0">
                <a:solidFill>
                  <a:srgbClr val="FF0000"/>
                </a:solidFill>
              </a:rPr>
              <a:t>I’m sorry, </a:t>
            </a:r>
            <a:r>
              <a:rPr lang="en-US" sz="2800" i="1" dirty="0"/>
              <a:t>we’re sorry for the massive disruption it has caused their lives. </a:t>
            </a:r>
          </a:p>
          <a:p>
            <a:r>
              <a:rPr lang="en-US" sz="2800" b="1" u="sng" dirty="0"/>
              <a:t>And</a:t>
            </a:r>
            <a:r>
              <a:rPr lang="en-US" sz="2800" i="1" dirty="0"/>
              <a:t> there is no one who wants this over more than I do. 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I’d like my life back.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A79E1C-D4DE-C51D-FED9-4AAB8F98106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815975" y="1459706"/>
            <a:ext cx="24003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08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400EB-06B0-D6B9-D58F-7A5A8CB0C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7C28E-2742-BE91-31C9-9FD25567C8F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2800" dirty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Behavioral and Neuroscience Research Finding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E0581A-E0A3-E461-5E11-DAD43B2A6E8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b="1" dirty="0">
              <a:ea typeface="+mn-lt"/>
              <a:cs typeface="+mn-lt"/>
            </a:endParaRPr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Risk situations change the way the brain processes </a:t>
            </a:r>
            <a:r>
              <a:rPr lang="en-US" b="1" i="1" dirty="0">
                <a:ea typeface="+mn-lt"/>
                <a:cs typeface="+mn-lt"/>
              </a:rPr>
              <a:t>words.</a:t>
            </a:r>
            <a:endParaRPr lang="en-US" b="1" dirty="0"/>
          </a:p>
          <a:p>
            <a:r>
              <a:rPr lang="en-US" dirty="0">
                <a:ea typeface="+mn-lt"/>
                <a:cs typeface="+mn-lt"/>
              </a:rPr>
              <a:t>Examples of words changing their meaning in a risk situation:</a:t>
            </a:r>
          </a:p>
          <a:p>
            <a:pPr marL="1143000" lvl="1" indent="-457200">
              <a:buAutoNum type="arabicPeriod"/>
            </a:pPr>
            <a:r>
              <a:rPr lang="en-US" b="1" dirty="0">
                <a:ea typeface="+mn-lt"/>
                <a:cs typeface="+mn-lt"/>
              </a:rPr>
              <a:t>“but” </a:t>
            </a:r>
            <a:r>
              <a:rPr lang="en-US" dirty="0">
                <a:ea typeface="+mn-lt"/>
                <a:cs typeface="+mn-lt"/>
              </a:rPr>
              <a:t>(also, “although” “however”)</a:t>
            </a:r>
            <a:endParaRPr lang="en-US" dirty="0"/>
          </a:p>
          <a:p>
            <a:pPr marL="1143000" lvl="1" indent="-457200">
              <a:buAutoNum type="arabicPeriod"/>
            </a:pPr>
            <a:r>
              <a:rPr lang="en-US" b="1" i="1" u="sng" dirty="0">
                <a:ea typeface="+mn-lt"/>
                <a:cs typeface="+mn-lt"/>
              </a:rPr>
              <a:t>“as you know” (also, “clearly” ”obviously”)</a:t>
            </a:r>
            <a:endParaRPr lang="en-US" b="1" i="1" u="sng" dirty="0"/>
          </a:p>
          <a:p>
            <a:pPr marL="1143000" lvl="1" indent="-457200">
              <a:buAutoNum type="arabicPeriod"/>
            </a:pPr>
            <a:r>
              <a:rPr lang="en-US" b="1" dirty="0">
                <a:ea typeface="+mn-lt"/>
                <a:cs typeface="+mn-lt"/>
              </a:rPr>
              <a:t>”never” “always”  </a:t>
            </a:r>
            <a:r>
              <a:rPr lang="en-US" dirty="0">
                <a:ea typeface="+mn-lt"/>
                <a:cs typeface="+mn-lt"/>
              </a:rPr>
              <a:t>(also, absolutes such as ”all’ “every” “nothing”</a:t>
            </a:r>
            <a:endParaRPr lang="en-US" dirty="0">
              <a:ea typeface="+mn-lt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7947A4-E17C-58BB-6BBF-71B3CE39C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CC79-8E9D-48E8-A5F3-D91D3B88C2B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115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45B42-CC79-6A6B-3DD7-89F8E31333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Topic 1:</a:t>
            </a:r>
            <a:br>
              <a:rPr lang="en-US" dirty="0"/>
            </a:br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4067076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pingTheStructuralCore ofHumanCerebCortex.pdf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7" b="38646"/>
          <a:stretch/>
        </p:blipFill>
        <p:spPr>
          <a:xfrm>
            <a:off x="1181100" y="-118872"/>
            <a:ext cx="9829800" cy="630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0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A7CDB-209A-4846-D2B2-D1890DFF3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EC48E-FC83-721A-8741-14FFA73EE5E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2800" b="1" dirty="0">
              <a:latin typeface="+mj-lt"/>
              <a:ea typeface="+mj-lt"/>
              <a:cs typeface="+mj-lt"/>
            </a:endParaRPr>
          </a:p>
          <a:p>
            <a:endParaRPr lang="en-US" sz="2800" b="1" dirty="0">
              <a:latin typeface="+mj-lt"/>
              <a:ea typeface="+mj-lt"/>
              <a:cs typeface="+mj-lt"/>
            </a:endParaRPr>
          </a:p>
          <a:p>
            <a:r>
              <a:rPr lang="en-US" sz="2800" b="1" dirty="0">
                <a:latin typeface="+mj-lt"/>
                <a:ea typeface="+mj-lt"/>
                <a:cs typeface="+mj-lt"/>
              </a:rPr>
              <a:t>Research: Behavioral and Neuroscience</a:t>
            </a:r>
            <a:endParaRPr lang="en-US" sz="2800" dirty="0">
              <a:latin typeface="+mj-lt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300D85-DD31-8478-BEAA-FF29B3BAA8E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704" y="584200"/>
            <a:ext cx="6679166" cy="399891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4BD0216-3728-4314-BB40-82FFCA917F05}"/>
              </a:ext>
            </a:extLst>
          </p:cNvPr>
          <p:cNvSpPr/>
          <p:nvPr/>
        </p:nvSpPr>
        <p:spPr>
          <a:xfrm>
            <a:off x="9185635" y="1496950"/>
            <a:ext cx="1759865" cy="643366"/>
          </a:xfrm>
          <a:prstGeom prst="ellipse">
            <a:avLst/>
          </a:prstGeom>
          <a:noFill/>
          <a:ln w="38100">
            <a:solidFill>
              <a:srgbClr val="37354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5B29312-19B8-E4DE-FA33-10E614BCBB1B}"/>
              </a:ext>
            </a:extLst>
          </p:cNvPr>
          <p:cNvSpPr/>
          <p:nvPr/>
        </p:nvSpPr>
        <p:spPr>
          <a:xfrm>
            <a:off x="4184129" y="3077784"/>
            <a:ext cx="1865881" cy="692856"/>
          </a:xfrm>
          <a:prstGeom prst="ellipse">
            <a:avLst/>
          </a:prstGeom>
          <a:noFill/>
          <a:ln w="38100">
            <a:solidFill>
              <a:srgbClr val="37354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92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0DF23-CDF5-150F-9F3B-09B0703B6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FBD2E-3ADE-2113-AC32-A6D391257D1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600" dirty="0">
              <a:latin typeface="+mj-lt"/>
            </a:endParaRPr>
          </a:p>
          <a:p>
            <a:endParaRPr lang="en-US" sz="3600" dirty="0">
              <a:latin typeface="+mj-lt"/>
            </a:endParaRPr>
          </a:p>
          <a:p>
            <a:r>
              <a:rPr lang="en-US" sz="3600" dirty="0">
                <a:latin typeface="+mj-lt"/>
              </a:rPr>
              <a:t>Exercise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6B755-FD61-176E-DA66-C5EC57984ED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Answer the following question:</a:t>
            </a:r>
          </a:p>
          <a:p>
            <a:endParaRPr lang="en-US" dirty="0">
              <a:ea typeface="+mn-lt"/>
              <a:cs typeface="+mn-lt"/>
            </a:endParaRPr>
          </a:p>
          <a:p>
            <a:pPr marL="859536" lvl="2" indent="0">
              <a:buNone/>
            </a:pPr>
            <a:r>
              <a:rPr lang="en-US" dirty="0">
                <a:ea typeface="+mn-lt"/>
                <a:cs typeface="+mn-lt"/>
              </a:rPr>
              <a:t>How does the brain process the word </a:t>
            </a:r>
          </a:p>
          <a:p>
            <a:pPr marL="859536" lvl="2" indent="0">
              <a:buNone/>
            </a:pPr>
            <a:r>
              <a:rPr lang="en-US" b="1" dirty="0">
                <a:ea typeface="+mn-lt"/>
                <a:cs typeface="+mn-lt"/>
              </a:rPr>
              <a:t>“as you know” </a:t>
            </a:r>
          </a:p>
          <a:p>
            <a:pPr marL="859536" lvl="2" indent="0">
              <a:buNone/>
            </a:pPr>
            <a:r>
              <a:rPr lang="en-US" dirty="0">
                <a:ea typeface="+mn-lt"/>
                <a:cs typeface="+mn-lt"/>
              </a:rPr>
              <a:t>in a high stress or a perceived high-risk situation? </a:t>
            </a:r>
          </a:p>
        </p:txBody>
      </p:sp>
    </p:spTree>
    <p:extLst>
      <p:ext uri="{BB962C8B-B14F-4D97-AF65-F5344CB8AC3E}">
        <p14:creationId xmlns:p14="http://schemas.microsoft.com/office/powerpoint/2010/main" val="838745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138A9-012A-A9D6-B6C1-E374DFC2C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7DF8A-0F20-3963-3B70-5E809A371E9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600" dirty="0">
              <a:latin typeface="+mj-lt"/>
            </a:endParaRPr>
          </a:p>
          <a:p>
            <a:endParaRPr lang="en-US" sz="3600" dirty="0">
              <a:latin typeface="+mj-lt"/>
            </a:endParaRPr>
          </a:p>
          <a:p>
            <a:r>
              <a:rPr lang="en-US" sz="3600" dirty="0">
                <a:latin typeface="+mj-lt"/>
              </a:rPr>
              <a:t>Words Matter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4A87E-DD86-AF8A-C96C-DD2760D06AC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ea typeface="+mn-lt"/>
                <a:cs typeface="+mn-lt"/>
              </a:rPr>
              <a:t>as you know</a:t>
            </a:r>
          </a:p>
          <a:p>
            <a:r>
              <a:rPr lang="en-US" dirty="0">
                <a:ea typeface="+mn-lt"/>
                <a:cs typeface="+mn-lt"/>
              </a:rPr>
              <a:t>===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clearly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obviously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(evidently, plainly, patently, manifestly, unmistakably, undeniably, indubitably, incontrovertibly, demonstrably, unquestionably, undoubtedly, without doubt, of course, naturally, needless to say, …)</a:t>
            </a:r>
          </a:p>
        </p:txBody>
      </p:sp>
    </p:spTree>
    <p:extLst>
      <p:ext uri="{BB962C8B-B14F-4D97-AF65-F5344CB8AC3E}">
        <p14:creationId xmlns:p14="http://schemas.microsoft.com/office/powerpoint/2010/main" val="42391197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5C1AE-7536-D4BE-26DE-67AC0F3D9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B6D5F-039A-4854-8F28-C42DB5601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Case Study: Donald Rumsfeld’s “Known Unknowns” Message</a:t>
            </a:r>
            <a:br>
              <a:rPr lang="en-US" sz="4000" dirty="0"/>
            </a:br>
            <a:r>
              <a:rPr lang="en-US" sz="2000" b="0" dirty="0">
                <a:ea typeface="+mn-lt"/>
                <a:cs typeface="+mn-lt"/>
              </a:rPr>
              <a:t>News Briefing on Weapons of Mass Destruction in Iraq</a:t>
            </a:r>
            <a:br>
              <a:rPr lang="en-US" sz="2000" b="0" dirty="0">
                <a:ea typeface="+mn-lt"/>
                <a:cs typeface="+mn-lt"/>
              </a:rPr>
            </a:br>
            <a:r>
              <a:rPr lang="en-US" sz="2000" b="0" dirty="0">
                <a:ea typeface="+mn-lt"/>
                <a:cs typeface="+mn-lt"/>
              </a:rPr>
              <a:t>February 12, 2002</a:t>
            </a:r>
            <a:endParaRPr lang="en-US" sz="4000" b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7063DD-3795-A07A-9EA7-18FFF8E169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71600" y="584005"/>
            <a:ext cx="10226039" cy="3999060"/>
          </a:xfrm>
        </p:spPr>
        <p:txBody>
          <a:bodyPr>
            <a:normAutofit/>
          </a:bodyPr>
          <a:lstStyle/>
          <a:p>
            <a:r>
              <a:rPr lang="en-US" sz="2400" b="1" i="1" dirty="0"/>
              <a:t>“As we know,</a:t>
            </a:r>
            <a:r>
              <a:rPr lang="en-US" sz="2400" i="1" dirty="0"/>
              <a:t> there are known knowns; there are things we know we know. </a:t>
            </a:r>
          </a:p>
          <a:p>
            <a:endParaRPr lang="en-US" sz="2400" i="1" dirty="0"/>
          </a:p>
          <a:p>
            <a:r>
              <a:rPr lang="en-US" sz="2400" i="1" dirty="0"/>
              <a:t>We also know there are known unknowns; that is to say we know there are some things we do not know. </a:t>
            </a:r>
          </a:p>
          <a:p>
            <a:endParaRPr lang="en-US" sz="2400" i="1" dirty="0"/>
          </a:p>
          <a:p>
            <a:r>
              <a:rPr lang="en-US" sz="2400" b="1" i="1" dirty="0"/>
              <a:t>But</a:t>
            </a:r>
            <a:r>
              <a:rPr lang="en-US" sz="2400" i="1" dirty="0"/>
              <a:t> there are also unknown unknowns – the ones we don't know we don't know.” </a:t>
            </a:r>
          </a:p>
        </p:txBody>
      </p:sp>
    </p:spTree>
    <p:extLst>
      <p:ext uri="{BB962C8B-B14F-4D97-AF65-F5344CB8AC3E}">
        <p14:creationId xmlns:p14="http://schemas.microsoft.com/office/powerpoint/2010/main" val="18115455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FE10D-2FEB-2155-0855-38D7D0DEF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99B8-985B-E160-D630-CE3C5158BBF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600" dirty="0">
              <a:latin typeface="+mj-lt"/>
            </a:endParaRPr>
          </a:p>
          <a:p>
            <a:endParaRPr lang="en-US" sz="3600" dirty="0">
              <a:latin typeface="+mj-lt"/>
            </a:endParaRPr>
          </a:p>
          <a:p>
            <a:r>
              <a:rPr lang="en-US" sz="3600" dirty="0">
                <a:latin typeface="+mj-lt"/>
              </a:rPr>
              <a:t>Exercise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E203E3-C1EB-17FB-E0B3-8503DA20977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Answer the following question:</a:t>
            </a:r>
          </a:p>
          <a:p>
            <a:endParaRPr lang="en-US" dirty="0">
              <a:ea typeface="+mn-lt"/>
              <a:cs typeface="+mn-lt"/>
            </a:endParaRPr>
          </a:p>
          <a:p>
            <a:pPr marL="859536" lvl="2" indent="0">
              <a:buNone/>
            </a:pPr>
            <a:r>
              <a:rPr lang="en-US" dirty="0">
                <a:ea typeface="+mn-lt"/>
                <a:cs typeface="+mn-lt"/>
              </a:rPr>
              <a:t>How does the brain process the words</a:t>
            </a:r>
          </a:p>
          <a:p>
            <a:pPr marL="859536" lvl="2" indent="0">
              <a:buNone/>
            </a:pPr>
            <a:r>
              <a:rPr lang="en-US" b="1" i="1" dirty="0">
                <a:ea typeface="+mn-lt"/>
                <a:cs typeface="+mn-lt"/>
              </a:rPr>
              <a:t>never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dirty="0">
                <a:ea typeface="+mn-lt"/>
                <a:cs typeface="+mn-lt"/>
              </a:rPr>
              <a:t>and </a:t>
            </a:r>
            <a:r>
              <a:rPr lang="en-US" b="1" i="1" dirty="0">
                <a:ea typeface="+mn-lt"/>
                <a:cs typeface="+mn-lt"/>
              </a:rPr>
              <a:t>always</a:t>
            </a:r>
          </a:p>
          <a:p>
            <a:pPr marL="859536" lvl="2" indent="0">
              <a:buNone/>
            </a:pPr>
            <a:r>
              <a:rPr lang="en-US" dirty="0">
                <a:ea typeface="+mn-lt"/>
                <a:cs typeface="+mn-lt"/>
              </a:rPr>
              <a:t>in a high stress or a perceived high-risk situation? </a:t>
            </a:r>
          </a:p>
        </p:txBody>
      </p:sp>
    </p:spTree>
    <p:extLst>
      <p:ext uri="{BB962C8B-B14F-4D97-AF65-F5344CB8AC3E}">
        <p14:creationId xmlns:p14="http://schemas.microsoft.com/office/powerpoint/2010/main" val="2877835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898C6-E6D1-99F8-D2CA-9E42A5A63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0DB24-5320-45CE-C8C6-71F63793F29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600" dirty="0">
              <a:latin typeface="+mj-lt"/>
            </a:endParaRPr>
          </a:p>
          <a:p>
            <a:endParaRPr lang="en-US" sz="3600" dirty="0">
              <a:latin typeface="+mj-lt"/>
            </a:endParaRPr>
          </a:p>
          <a:p>
            <a:r>
              <a:rPr lang="en-US" sz="3600" dirty="0">
                <a:latin typeface="+mj-lt"/>
              </a:rPr>
              <a:t>Absolutes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1449E-08F0-8EEB-CFD1-6B906FA2531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ea typeface="+mn-lt"/>
                <a:cs typeface="+mn-lt"/>
              </a:rPr>
              <a:t>“We/You always…”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ea typeface="+mn-lt"/>
                <a:cs typeface="+mn-lt"/>
              </a:rPr>
              <a:t>“We/You never…”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ea typeface="+mn-lt"/>
                <a:cs typeface="+mn-lt"/>
              </a:rPr>
              <a:t>“I/We </a:t>
            </a:r>
            <a:r>
              <a:rPr lang="en-US" b="1" i="1" dirty="0">
                <a:ea typeface="+mn-lt"/>
                <a:cs typeface="+mn-lt"/>
              </a:rPr>
              <a:t>guarantee</a:t>
            </a:r>
            <a:r>
              <a:rPr lang="en-US" b="1" dirty="0">
                <a:ea typeface="+mn-lt"/>
                <a:cs typeface="+mn-lt"/>
              </a:rPr>
              <a:t> you that…”</a:t>
            </a:r>
          </a:p>
          <a:p>
            <a:r>
              <a:rPr lang="en-US" dirty="0">
                <a:ea typeface="+mn-lt"/>
                <a:cs typeface="+mn-lt"/>
              </a:rPr>
              <a:t>===</a:t>
            </a:r>
          </a:p>
          <a:p>
            <a:r>
              <a:rPr lang="en-US" dirty="0">
                <a:ea typeface="+mn-lt"/>
                <a:cs typeface="+mn-lt"/>
              </a:rPr>
              <a:t>“</a:t>
            </a:r>
            <a:r>
              <a:rPr lang="en-US" b="1" dirty="0">
                <a:ea typeface="+mn-lt"/>
                <a:cs typeface="+mn-lt"/>
              </a:rPr>
              <a:t>no</a:t>
            </a:r>
            <a:r>
              <a:rPr lang="en-US" dirty="0">
                <a:ea typeface="+mn-lt"/>
                <a:cs typeface="+mn-lt"/>
              </a:rPr>
              <a:t>” and “</a:t>
            </a:r>
            <a:r>
              <a:rPr lang="en-US" b="1" dirty="0">
                <a:ea typeface="+mn-lt"/>
                <a:cs typeface="+mn-lt"/>
              </a:rPr>
              <a:t>not</a:t>
            </a:r>
            <a:r>
              <a:rPr lang="en-US" dirty="0">
                <a:ea typeface="+mn-lt"/>
                <a:cs typeface="+mn-lt"/>
              </a:rPr>
              <a:t>” when used as absolutes</a:t>
            </a:r>
          </a:p>
        </p:txBody>
      </p:sp>
    </p:spTree>
    <p:extLst>
      <p:ext uri="{BB962C8B-B14F-4D97-AF65-F5344CB8AC3E}">
        <p14:creationId xmlns:p14="http://schemas.microsoft.com/office/powerpoint/2010/main" val="19381601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624B3-5EE7-D84B-EF81-B920B1BDD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DE6B9-2AC9-FFE9-3924-070E1B1A93A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2800" dirty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BP Oil Spill 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 CEO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Tony Hayward 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(May 30, 2010)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2EFD8-8A27-3C0C-91F9-57A744708C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27448" y="1429470"/>
            <a:ext cx="5626607" cy="3999060"/>
          </a:xfrm>
        </p:spPr>
        <p:txBody>
          <a:bodyPr>
            <a:normAutofit/>
          </a:bodyPr>
          <a:lstStyle/>
          <a:p>
            <a:r>
              <a:rPr lang="en-US" sz="2400" i="1" dirty="0">
                <a:ea typeface="+mn-lt"/>
                <a:cs typeface="+mn-lt"/>
              </a:rPr>
              <a:t>I’m sorry, we’re sorry for the massive disruption it has caused their lives. </a:t>
            </a:r>
          </a:p>
          <a:p>
            <a:r>
              <a:rPr lang="en-US" sz="2400" i="1" dirty="0">
                <a:ea typeface="+mn-lt"/>
                <a:cs typeface="+mn-lt"/>
              </a:rPr>
              <a:t>And there is </a:t>
            </a:r>
          </a:p>
          <a:p>
            <a:r>
              <a:rPr lang="en-US" sz="2400" u="sng" dirty="0">
                <a:solidFill>
                  <a:srgbClr val="FF0000"/>
                </a:solidFill>
                <a:ea typeface="+mn-lt"/>
                <a:cs typeface="+mn-lt"/>
              </a:rPr>
              <a:t>no one</a:t>
            </a:r>
          </a:p>
          <a:p>
            <a:r>
              <a:rPr lang="en-US" sz="2400" i="1" dirty="0">
                <a:ea typeface="+mn-lt"/>
                <a:cs typeface="+mn-lt"/>
              </a:rPr>
              <a:t>who wants this over more than I do. </a:t>
            </a:r>
          </a:p>
          <a:p>
            <a:r>
              <a:rPr lang="en-US" sz="2400" i="1" dirty="0">
                <a:ea typeface="+mn-lt"/>
                <a:cs typeface="+mn-lt"/>
              </a:rPr>
              <a:t>I’d like my life back.</a:t>
            </a:r>
          </a:p>
        </p:txBody>
      </p:sp>
    </p:spTree>
    <p:extLst>
      <p:ext uri="{BB962C8B-B14F-4D97-AF65-F5344CB8AC3E}">
        <p14:creationId xmlns:p14="http://schemas.microsoft.com/office/powerpoint/2010/main" val="138449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61B27-FD7A-D3A7-FAF8-AD4009B10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D7A44-25C3-190A-8B73-6199C9D28BA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600" dirty="0">
              <a:latin typeface="+mj-lt"/>
            </a:endParaRPr>
          </a:p>
          <a:p>
            <a:endParaRPr lang="en-US" sz="3600" dirty="0">
              <a:latin typeface="+mj-lt"/>
            </a:endParaRPr>
          </a:p>
          <a:p>
            <a:r>
              <a:rPr lang="en-US" sz="3600" dirty="0">
                <a:latin typeface="+mj-lt"/>
              </a:rPr>
              <a:t>Absolutes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D5552-64AE-6FCA-DFB5-FF1BBCAE482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Never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Always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Every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Guarantee</a:t>
            </a:r>
          </a:p>
          <a:p>
            <a:r>
              <a:rPr lang="en-US" sz="2400" dirty="0">
                <a:ea typeface="+mn-lt"/>
                <a:cs typeface="+mn-lt"/>
              </a:rPr>
              <a:t>===</a:t>
            </a:r>
          </a:p>
          <a:p>
            <a:r>
              <a:rPr lang="en-US" sz="3300" b="1" dirty="0">
                <a:ea typeface="+mn-lt"/>
                <a:cs typeface="+mn-lt"/>
              </a:rPr>
              <a:t>“No”</a:t>
            </a:r>
          </a:p>
          <a:p>
            <a:r>
              <a:rPr lang="en-US" sz="3300" b="1" dirty="0">
                <a:ea typeface="+mn-lt"/>
                <a:cs typeface="+mn-lt"/>
              </a:rPr>
              <a:t>“Not”</a:t>
            </a:r>
          </a:p>
        </p:txBody>
      </p:sp>
    </p:spTree>
    <p:extLst>
      <p:ext uri="{BB962C8B-B14F-4D97-AF65-F5344CB8AC3E}">
        <p14:creationId xmlns:p14="http://schemas.microsoft.com/office/powerpoint/2010/main" val="20886187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785AB-4808-4FD6-1FD9-AAFC51DE0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A3AB2-C72A-C1D9-B847-CC5B2ED68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Case Study: Housing for Wounded Soldiers at Walter Reed Hospital (2007)</a:t>
            </a:r>
          </a:p>
        </p:txBody>
      </p:sp>
      <p:pic>
        <p:nvPicPr>
          <p:cNvPr id="22" name="Picture 22">
            <a:extLst>
              <a:ext uri="{FF2B5EF4-FFF2-40B4-BE49-F238E27FC236}">
                <a16:creationId xmlns:a16="http://schemas.microsoft.com/office/drawing/2014/main" id="{4C75982A-786D-B835-2EEC-912815AE9046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2"/>
          <a:srcRect l="12788" r="12788"/>
          <a:stretch/>
        </p:blipFill>
        <p:spPr>
          <a:xfrm>
            <a:off x="675261" y="347663"/>
            <a:ext cx="5035990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65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229B0-AA64-E3DB-EBCB-69484B87D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Presenter: </a:t>
            </a:r>
            <a:br>
              <a:rPr lang="en-US" dirty="0">
                <a:ea typeface="+mj-lt"/>
                <a:cs typeface="+mj-lt"/>
              </a:rPr>
            </a:br>
            <a:r>
              <a:rPr lang="en-US" dirty="0">
                <a:ea typeface="+mj-lt"/>
                <a:cs typeface="+mj-lt"/>
              </a:rPr>
              <a:t>Dr. Vincent Covello</a:t>
            </a:r>
            <a:endParaRPr lang="en-US" dirty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C490F082-506E-2256-2F87-F0A3B4C084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9197278"/>
              </p:ext>
            </p:extLst>
          </p:nvPr>
        </p:nvGraphicFramePr>
        <p:xfrm>
          <a:off x="299800" y="885338"/>
          <a:ext cx="5796200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3725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52A93-AFAE-1450-A68D-EA11C3E60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5A904-4087-9A58-FB06-99AFEDE5562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latin typeface="+mj-lt"/>
              </a:rPr>
              <a:t>Case Study and Exercise:</a:t>
            </a:r>
          </a:p>
          <a:p>
            <a:r>
              <a:rPr lang="en-US" sz="2400" dirty="0">
                <a:latin typeface="+mj-lt"/>
              </a:rPr>
              <a:t>Walter Reed Hospital</a:t>
            </a:r>
          </a:p>
          <a:p>
            <a:r>
              <a:rPr lang="en-US" sz="2400" dirty="0">
                <a:latin typeface="+mj-lt"/>
              </a:rPr>
              <a:t>Congressional Testimony</a:t>
            </a:r>
          </a:p>
          <a:p>
            <a:r>
              <a:rPr lang="en-US" sz="1400" dirty="0">
                <a:latin typeface="+mj-lt"/>
              </a:rPr>
              <a:t>March 6, 2007, Washington Post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B658640-9B27-B901-C9C3-DFA492E127B7}"/>
              </a:ext>
            </a:extLst>
          </p:cNvPr>
          <p:cNvSpPr txBox="1">
            <a:spLocks/>
          </p:cNvSpPr>
          <p:nvPr/>
        </p:nvSpPr>
        <p:spPr>
          <a:xfrm>
            <a:off x="4795205" y="381558"/>
            <a:ext cx="4970533" cy="404858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>
                <a:ea typeface="+mn-lt"/>
                <a:cs typeface="+mn-lt"/>
              </a:rPr>
              <a:t>Q.: Do you hold yourself accountable for the squalid conditions provided for wounded soldiers at Walter Reed Hospital</a:t>
            </a:r>
            <a:endParaRPr lang="en-US" sz="2400" i="1" dirty="0"/>
          </a:p>
          <a:p>
            <a:r>
              <a:rPr lang="en-US" sz="2400" i="1" dirty="0">
                <a:ea typeface="+mn-lt"/>
                <a:cs typeface="+mn-lt"/>
              </a:rPr>
              <a:t>A.: I’m trying </a:t>
            </a:r>
            <a:r>
              <a:rPr lang="en-US" sz="2400" b="1" i="1" dirty="0">
                <a:solidFill>
                  <a:srgbClr val="FF0000"/>
                </a:solidFill>
                <a:ea typeface="+mn-lt"/>
                <a:cs typeface="+mn-lt"/>
              </a:rPr>
              <a:t>not</a:t>
            </a:r>
            <a:r>
              <a:rPr lang="en-US" sz="2400" i="1" dirty="0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sz="2400" i="1" dirty="0">
                <a:ea typeface="+mn-lt"/>
                <a:cs typeface="+mn-lt"/>
              </a:rPr>
              <a:t>to say I’m </a:t>
            </a:r>
            <a:r>
              <a:rPr lang="en-US" sz="2400" b="1" i="1" dirty="0">
                <a:solidFill>
                  <a:srgbClr val="FF0000"/>
                </a:solidFill>
                <a:ea typeface="+mn-lt"/>
                <a:cs typeface="+mn-lt"/>
              </a:rPr>
              <a:t>not</a:t>
            </a:r>
            <a:r>
              <a:rPr lang="en-US" sz="2400" i="1" dirty="0">
                <a:ea typeface="+mn-lt"/>
                <a:cs typeface="+mn-lt"/>
              </a:rPr>
              <a:t> accountable.</a:t>
            </a:r>
            <a:endParaRPr lang="en-US" sz="2400" i="1" dirty="0"/>
          </a:p>
          <a:p>
            <a:r>
              <a:rPr lang="en-US" sz="2400" i="1" dirty="0">
                <a:ea typeface="+mn-lt"/>
                <a:cs typeface="+mn-lt"/>
              </a:rPr>
              <a:t>Q.: How could you </a:t>
            </a:r>
            <a:r>
              <a:rPr lang="en-US" sz="2400" b="1" i="1" dirty="0">
                <a:solidFill>
                  <a:srgbClr val="FF0000"/>
                </a:solidFill>
                <a:ea typeface="+mn-lt"/>
                <a:cs typeface="+mn-lt"/>
              </a:rPr>
              <a:t>not</a:t>
            </a:r>
            <a:r>
              <a:rPr lang="en-US" sz="2400" i="1" dirty="0">
                <a:ea typeface="+mn-lt"/>
                <a:cs typeface="+mn-lt"/>
              </a:rPr>
              <a:t> have known?</a:t>
            </a:r>
            <a:endParaRPr lang="en-US" sz="2400" i="1" dirty="0"/>
          </a:p>
          <a:p>
            <a:r>
              <a:rPr lang="en-US" sz="2400" i="1" dirty="0">
                <a:ea typeface="+mn-lt"/>
                <a:cs typeface="+mn-lt"/>
              </a:rPr>
              <a:t>A.: I</a:t>
            </a:r>
            <a:r>
              <a:rPr lang="en-US" sz="2400" b="1" i="1" dirty="0">
                <a:ea typeface="+mn-lt"/>
                <a:cs typeface="+mn-lt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ea typeface="+mn-lt"/>
                <a:cs typeface="+mn-lt"/>
              </a:rPr>
              <a:t>don’t</a:t>
            </a:r>
            <a:r>
              <a:rPr lang="en-US" sz="2400" b="1" i="1" dirty="0">
                <a:ea typeface="+mn-lt"/>
                <a:cs typeface="+mn-lt"/>
              </a:rPr>
              <a:t> </a:t>
            </a:r>
            <a:r>
              <a:rPr lang="en-US" sz="2400" i="1" dirty="0">
                <a:ea typeface="+mn-lt"/>
                <a:cs typeface="+mn-lt"/>
              </a:rPr>
              <a:t>do barracks inspections at Walter Reed Hospital.</a:t>
            </a:r>
            <a:endParaRPr lang="en-US" sz="2400" i="1" dirty="0"/>
          </a:p>
          <a:p>
            <a:r>
              <a:rPr lang="en-US" sz="2400" i="1" dirty="0">
                <a:ea typeface="+mn-lt"/>
                <a:cs typeface="+mn-lt"/>
              </a:rPr>
              <a:t>Q. Why did you do so little?</a:t>
            </a:r>
            <a:endParaRPr lang="en-US" sz="2400" i="1" dirty="0"/>
          </a:p>
          <a:p>
            <a:r>
              <a:rPr lang="en-US" sz="2400" i="1" dirty="0">
                <a:ea typeface="+mn-lt"/>
                <a:cs typeface="+mn-lt"/>
              </a:rPr>
              <a:t>A. Walter Reed is </a:t>
            </a:r>
            <a:r>
              <a:rPr lang="en-US" sz="2400" b="1" i="1" dirty="0">
                <a:solidFill>
                  <a:srgbClr val="FF0000"/>
                </a:solidFill>
                <a:ea typeface="+mn-lt"/>
                <a:cs typeface="+mn-lt"/>
              </a:rPr>
              <a:t>not</a:t>
            </a:r>
            <a:r>
              <a:rPr lang="en-US" sz="2400" i="1" dirty="0">
                <a:ea typeface="+mn-lt"/>
                <a:cs typeface="+mn-lt"/>
              </a:rPr>
              <a:t> my only command. </a:t>
            </a:r>
            <a:endParaRPr lang="en-US" sz="2400" i="1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6CED95-9FAB-A369-8475-A31A06AEBD59}"/>
              </a:ext>
            </a:extLst>
          </p:cNvPr>
          <p:cNvSpPr txBox="1"/>
          <p:nvPr/>
        </p:nvSpPr>
        <p:spPr>
          <a:xfrm>
            <a:off x="4795205" y="4429683"/>
            <a:ext cx="4684426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</a:rPr>
              <a:t>Exercise: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ea typeface="+mn-lt"/>
                <a:cs typeface="+mn-lt"/>
              </a:rPr>
              <a:t>Describe 3 things you like or dislike in the communication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1558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6C30A-C1D2-0EC2-79BD-58C94DFF0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6D10C-4E69-0F94-3214-33856D7DAD7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600" dirty="0">
              <a:latin typeface="+mj-lt"/>
            </a:endParaRPr>
          </a:p>
          <a:p>
            <a:endParaRPr lang="en-US" sz="3600" dirty="0">
              <a:latin typeface="+mj-lt"/>
            </a:endParaRPr>
          </a:p>
          <a:p>
            <a:r>
              <a:rPr lang="en-US" sz="3600" dirty="0">
                <a:latin typeface="+mj-lt"/>
              </a:rPr>
              <a:t>Words Matter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8C37FD-1158-A228-7018-5153CA53D57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“Change” versus “Update”</a:t>
            </a: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Example: </a:t>
            </a:r>
          </a:p>
          <a:p>
            <a:r>
              <a:rPr lang="en-US" sz="2400" dirty="0">
                <a:ea typeface="+mn-lt"/>
                <a:cs typeface="+mn-lt"/>
              </a:rPr>
              <a:t>“Our advice may change”</a:t>
            </a:r>
          </a:p>
          <a:p>
            <a:r>
              <a:rPr lang="en-US" sz="2400" dirty="0">
                <a:ea typeface="+mn-lt"/>
                <a:cs typeface="+mn-lt"/>
              </a:rPr>
              <a:t>vs.</a:t>
            </a:r>
          </a:p>
          <a:p>
            <a:r>
              <a:rPr lang="en-US" sz="2400" dirty="0">
                <a:ea typeface="+mn-lt"/>
                <a:cs typeface="+mn-lt"/>
              </a:rPr>
              <a:t>“Our advice will be updated as needed.”</a:t>
            </a:r>
          </a:p>
        </p:txBody>
      </p:sp>
    </p:spTree>
    <p:extLst>
      <p:ext uri="{BB962C8B-B14F-4D97-AF65-F5344CB8AC3E}">
        <p14:creationId xmlns:p14="http://schemas.microsoft.com/office/powerpoint/2010/main" val="16629640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F3643-53D1-D7D9-9082-6AE3F8FDE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3E87A-4274-DE41-FFF9-7B2A827D3E1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600" dirty="0">
              <a:latin typeface="+mj-lt"/>
            </a:endParaRPr>
          </a:p>
          <a:p>
            <a:endParaRPr lang="en-US" sz="3600" dirty="0">
              <a:latin typeface="+mj-lt"/>
            </a:endParaRPr>
          </a:p>
          <a:p>
            <a:r>
              <a:rPr lang="en-US" sz="3600" dirty="0">
                <a:latin typeface="+mj-lt"/>
              </a:rPr>
              <a:t>Words Matter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CD7CFD-7801-DF7F-3BF9-B71C5A957B8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2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“Whatever”</a:t>
            </a:r>
          </a:p>
          <a:p>
            <a:r>
              <a:rPr lang="en-US" sz="2400" dirty="0">
                <a:latin typeface="Calibri" panose="020F0502020204030204" pitchFamily="34" charset="0"/>
              </a:rPr>
              <a:t>==</a:t>
            </a:r>
          </a:p>
          <a:p>
            <a:r>
              <a:rPr lang="en-US" sz="2400" dirty="0">
                <a:latin typeface="Calibri" panose="020F0502020204030204" pitchFamily="34" charset="0"/>
              </a:rPr>
              <a:t>“What statistics?”</a:t>
            </a:r>
          </a:p>
          <a:p>
            <a:r>
              <a:rPr lang="en-US" sz="2400" dirty="0">
                <a:latin typeface="Calibri" panose="020F0502020204030204" pitchFamily="34" charset="0"/>
              </a:rPr>
              <a:t>“You think this is an example of where the anger gets away from us."</a:t>
            </a:r>
          </a:p>
        </p:txBody>
      </p:sp>
    </p:spTree>
    <p:extLst>
      <p:ext uri="{BB962C8B-B14F-4D97-AF65-F5344CB8AC3E}">
        <p14:creationId xmlns:p14="http://schemas.microsoft.com/office/powerpoint/2010/main" val="5635516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9C609-A580-3027-D7DF-A03CE97D9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8F29C-FB59-5206-83C9-6B2B4AF9C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613" y="1831086"/>
            <a:ext cx="7148684" cy="2441448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dirty="0"/>
              <a:t>“You are letting your emotions get hold of you.”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4FD47-E5D0-F21B-203D-8C6CCEC2D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5916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918FF-FDE8-E194-C1EF-43F84AB2C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4E5AB-8CAF-5029-53CD-06B0637F0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613" y="1831086"/>
            <a:ext cx="7148684" cy="2441448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dirty="0"/>
              <a:t>“I know how you must feel”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5D722E-FE12-F066-55C1-9CD0A8603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570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7BC7F-2F01-0337-6A56-7F2513E94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 Know...Brad - Wikipedia">
            <a:hlinkClick r:id="rId2"/>
            <a:extLst>
              <a:ext uri="{FF2B5EF4-FFF2-40B4-BE49-F238E27FC236}">
                <a16:creationId xmlns:a16="http://schemas.microsoft.com/office/drawing/2014/main" id="{C7927C94-DEA9-95BF-9B00-4464F4021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409574"/>
            <a:ext cx="29972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2716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C7542-812B-D931-67DF-417CB5B58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5E60A-4A2C-ABD4-C41C-F403627F2B5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2800" b="1" dirty="0">
              <a:latin typeface="+mj-lt"/>
              <a:ea typeface="+mj-lt"/>
              <a:cs typeface="+mj-lt"/>
            </a:endParaRPr>
          </a:p>
          <a:p>
            <a:endParaRPr lang="en-US" sz="2800" b="1" dirty="0">
              <a:latin typeface="+mj-lt"/>
              <a:ea typeface="+mj-lt"/>
              <a:cs typeface="+mj-lt"/>
            </a:endParaRPr>
          </a:p>
          <a:p>
            <a:r>
              <a:rPr lang="en-US" sz="2800" b="1" dirty="0">
                <a:latin typeface="+mj-lt"/>
                <a:ea typeface="+mj-lt"/>
                <a:cs typeface="+mj-lt"/>
              </a:rPr>
              <a:t>Research: Behavioral and Neuroscience</a:t>
            </a:r>
            <a:endParaRPr lang="en-US" sz="2800" dirty="0">
              <a:latin typeface="+mj-lt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F781CF2-EC83-0835-DC1A-FC84E7228D7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/>
          <a:stretch/>
        </p:blipFill>
        <p:spPr>
          <a:xfrm>
            <a:off x="4294704" y="584200"/>
            <a:ext cx="6679166" cy="39989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CF7A251-0032-305E-33C0-52B0E9740AA7}"/>
              </a:ext>
            </a:extLst>
          </p:cNvPr>
          <p:cNvSpPr/>
          <p:nvPr/>
        </p:nvSpPr>
        <p:spPr>
          <a:xfrm>
            <a:off x="9125543" y="1498817"/>
            <a:ext cx="1759865" cy="643366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415DBE0-F723-CF57-C28F-1C414C58068C}"/>
              </a:ext>
            </a:extLst>
          </p:cNvPr>
          <p:cNvSpPr/>
          <p:nvPr/>
        </p:nvSpPr>
        <p:spPr>
          <a:xfrm>
            <a:off x="4184129" y="3078718"/>
            <a:ext cx="1865881" cy="692856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B2092C0D-1FA0-4839-0518-7D66B73550B1}"/>
              </a:ext>
            </a:extLst>
          </p:cNvPr>
          <p:cNvSpPr txBox="1"/>
          <p:nvPr/>
        </p:nvSpPr>
        <p:spPr>
          <a:xfrm>
            <a:off x="4294704" y="4583065"/>
            <a:ext cx="6679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LeDoux J. Cellular and Molecular Neurobiology.  October 2003, Volume 23, Issue 4, pp 727-738, Image from www.basingtonstokekarate.com</a:t>
            </a:r>
          </a:p>
        </p:txBody>
      </p:sp>
    </p:spTree>
    <p:extLst>
      <p:ext uri="{BB962C8B-B14F-4D97-AF65-F5344CB8AC3E}">
        <p14:creationId xmlns:p14="http://schemas.microsoft.com/office/powerpoint/2010/main" val="22349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AEA66-5340-F851-2197-3F99A0BEE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492" y="4378443"/>
            <a:ext cx="8309853" cy="13580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</a:rPr>
              <a:t>3 Questions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44366" y="-220717"/>
            <a:ext cx="0" cy="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18577" y="1022779"/>
            <a:ext cx="2266712" cy="1995515"/>
            <a:chOff x="938943" y="1243495"/>
            <a:chExt cx="2266712" cy="1995515"/>
          </a:xfrm>
        </p:grpSpPr>
        <p:sp>
          <p:nvSpPr>
            <p:cNvPr id="6" name="Rectangle 5" descr="Chat"/>
            <p:cNvSpPr/>
            <p:nvPr/>
          </p:nvSpPr>
          <p:spPr>
            <a:xfrm>
              <a:off x="1535415" y="1243495"/>
              <a:ext cx="976044" cy="976044"/>
            </a:xfrm>
            <a:prstGeom prst="rect">
              <a:avLst/>
            </a:prstGeom>
            <a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938943" y="2519010"/>
              <a:ext cx="2266712" cy="720000"/>
            </a:xfrm>
            <a:custGeom>
              <a:avLst/>
              <a:gdLst>
                <a:gd name="connsiteX0" fmla="*/ 0 w 2168988"/>
                <a:gd name="connsiteY0" fmla="*/ 0 h 720000"/>
                <a:gd name="connsiteX1" fmla="*/ 2168988 w 2168988"/>
                <a:gd name="connsiteY1" fmla="*/ 0 h 720000"/>
                <a:gd name="connsiteX2" fmla="*/ 2168988 w 2168988"/>
                <a:gd name="connsiteY2" fmla="*/ 720000 h 720000"/>
                <a:gd name="connsiteX3" fmla="*/ 0 w 2168988"/>
                <a:gd name="connsiteY3" fmla="*/ 720000 h 720000"/>
                <a:gd name="connsiteX4" fmla="*/ 0 w 2168988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8988" h="720000">
                  <a:moveTo>
                    <a:pt x="0" y="0"/>
                  </a:moveTo>
                  <a:lnTo>
                    <a:pt x="2168988" y="0"/>
                  </a:lnTo>
                  <a:lnTo>
                    <a:pt x="2168988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Can we improve our crisis communications?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67139" y="1022779"/>
            <a:ext cx="2168988" cy="1995515"/>
            <a:chOff x="3487505" y="1243495"/>
            <a:chExt cx="2168988" cy="1995515"/>
          </a:xfrm>
        </p:grpSpPr>
        <p:sp>
          <p:nvSpPr>
            <p:cNvPr id="8" name="Rectangle 7" descr="Megaphone"/>
            <p:cNvSpPr/>
            <p:nvPr/>
          </p:nvSpPr>
          <p:spPr>
            <a:xfrm>
              <a:off x="4083977" y="1243495"/>
              <a:ext cx="976044" cy="976044"/>
            </a:xfrm>
            <a:prstGeom prst="rect">
              <a:avLst/>
            </a:prstGeom>
            <a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3487505" y="2519010"/>
              <a:ext cx="2168988" cy="720000"/>
            </a:xfrm>
            <a:custGeom>
              <a:avLst/>
              <a:gdLst>
                <a:gd name="connsiteX0" fmla="*/ 0 w 2168988"/>
                <a:gd name="connsiteY0" fmla="*/ 0 h 720000"/>
                <a:gd name="connsiteX1" fmla="*/ 2168988 w 2168988"/>
                <a:gd name="connsiteY1" fmla="*/ 0 h 720000"/>
                <a:gd name="connsiteX2" fmla="*/ 2168988 w 2168988"/>
                <a:gd name="connsiteY2" fmla="*/ 720000 h 720000"/>
                <a:gd name="connsiteX3" fmla="*/ 0 w 2168988"/>
                <a:gd name="connsiteY3" fmla="*/ 720000 h 720000"/>
                <a:gd name="connsiteX4" fmla="*/ 0 w 2168988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8988" h="720000">
                  <a:moveTo>
                    <a:pt x="0" y="0"/>
                  </a:moveTo>
                  <a:lnTo>
                    <a:pt x="2168988" y="0"/>
                  </a:lnTo>
                  <a:lnTo>
                    <a:pt x="2168988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How can we </a:t>
              </a:r>
              <a:r>
                <a:rPr lang="en-US" sz="24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communicate more effectively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in noisy environments?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315701" y="1060417"/>
            <a:ext cx="2405406" cy="1957876"/>
            <a:chOff x="6036067" y="1736811"/>
            <a:chExt cx="2405406" cy="1502199"/>
          </a:xfrm>
        </p:grpSpPr>
        <p:sp>
          <p:nvSpPr>
            <p:cNvPr id="10" name="Rectangle 9" descr="Warning"/>
            <p:cNvSpPr/>
            <p:nvPr/>
          </p:nvSpPr>
          <p:spPr>
            <a:xfrm>
              <a:off x="6823900" y="1736811"/>
              <a:ext cx="976044" cy="720001"/>
            </a:xfrm>
            <a:prstGeom prst="rect">
              <a:avLst/>
            </a:prstGeom>
            <a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6036067" y="2519010"/>
              <a:ext cx="2405406" cy="720000"/>
            </a:xfrm>
            <a:custGeom>
              <a:avLst/>
              <a:gdLst>
                <a:gd name="connsiteX0" fmla="*/ 0 w 2168988"/>
                <a:gd name="connsiteY0" fmla="*/ 0 h 720000"/>
                <a:gd name="connsiteX1" fmla="*/ 2168988 w 2168988"/>
                <a:gd name="connsiteY1" fmla="*/ 0 h 720000"/>
                <a:gd name="connsiteX2" fmla="*/ 2168988 w 2168988"/>
                <a:gd name="connsiteY2" fmla="*/ 720000 h 720000"/>
                <a:gd name="connsiteX3" fmla="*/ 0 w 2168988"/>
                <a:gd name="connsiteY3" fmla="*/ 720000 h 720000"/>
                <a:gd name="connsiteX4" fmla="*/ 0 w 2168988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8988" h="720000">
                  <a:moveTo>
                    <a:pt x="0" y="0"/>
                  </a:moveTo>
                  <a:lnTo>
                    <a:pt x="2168988" y="0"/>
                  </a:lnTo>
                  <a:lnTo>
                    <a:pt x="2168988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What are the best </a:t>
              </a:r>
              <a:r>
                <a:rPr lang="en-US" sz="24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science-based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crisis communication tools and techniques?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772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823AB-2522-05FA-498F-E6C74FC91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5FC0C-05AA-02CD-35D1-B64804710C7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600" dirty="0">
              <a:latin typeface="+mj-lt"/>
            </a:endParaRPr>
          </a:p>
          <a:p>
            <a:endParaRPr lang="en-US" sz="3600" dirty="0">
              <a:latin typeface="+mj-lt"/>
            </a:endParaRPr>
          </a:p>
          <a:p>
            <a:r>
              <a:rPr lang="en-US" sz="3600" dirty="0">
                <a:latin typeface="+mj-lt"/>
              </a:rPr>
              <a:t>Homework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BB247C-E306-7028-8ACF-D42F7997EB1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400" dirty="0">
                <a:ea typeface="+mn-lt"/>
                <a:cs typeface="+mn-lt"/>
              </a:rPr>
              <a:t>In times of crisis, the brain often changes the way words are processes </a:t>
            </a:r>
            <a:r>
              <a:rPr lang="en-US" sz="2400" i="1" dirty="0">
                <a:ea typeface="+mn-lt"/>
                <a:cs typeface="+mn-lt"/>
              </a:rPr>
              <a:t>and understood.</a:t>
            </a:r>
            <a:endParaRPr lang="en-US" sz="2400" dirty="0"/>
          </a:p>
          <a:p>
            <a:r>
              <a:rPr lang="en-US" sz="2400" b="1" u="sng" dirty="0">
                <a:ea typeface="+mn-lt"/>
                <a:cs typeface="+mn-lt"/>
              </a:rPr>
              <a:t>Linguistic Homework Assignment:</a:t>
            </a:r>
          </a:p>
          <a:p>
            <a:r>
              <a:rPr lang="en-US" sz="2400" dirty="0">
                <a:ea typeface="+mn-lt"/>
                <a:cs typeface="+mn-lt"/>
              </a:rPr>
              <a:t>Be aware/notice when you say:</a:t>
            </a:r>
          </a:p>
          <a:p>
            <a:endParaRPr lang="en-US" sz="2400" dirty="0"/>
          </a:p>
          <a:p>
            <a:pPr marL="1143000" lvl="1" indent="-457200">
              <a:buAutoNum type="arabicPeriod"/>
            </a:pPr>
            <a:r>
              <a:rPr lang="en-US" sz="2400" dirty="0">
                <a:ea typeface="+mn-lt"/>
                <a:cs typeface="+mn-lt"/>
              </a:rPr>
              <a:t>“but” (also, “although” “however”)</a:t>
            </a:r>
            <a:endParaRPr lang="en-US" sz="2400" dirty="0"/>
          </a:p>
          <a:p>
            <a:pPr marL="1143000" lvl="1" indent="-457200">
              <a:buAutoNum type="arabicPeriod"/>
            </a:pPr>
            <a:r>
              <a:rPr lang="en-US" sz="2400" dirty="0">
                <a:ea typeface="+mn-lt"/>
                <a:cs typeface="+mn-lt"/>
              </a:rPr>
              <a:t>“as you know” (also, “clearly” ”obviously”)</a:t>
            </a:r>
            <a:endParaRPr lang="en-US" sz="2400" dirty="0"/>
          </a:p>
          <a:p>
            <a:pPr marL="1143000" lvl="1" indent="-457200">
              <a:buAutoNum type="arabicPeriod"/>
            </a:pPr>
            <a:r>
              <a:rPr lang="en-US" sz="2400" dirty="0">
                <a:ea typeface="+mn-lt"/>
                <a:cs typeface="+mn-lt"/>
              </a:rPr>
              <a:t>”never” (also, absolutes such as ”always” “every” “nothing”) </a:t>
            </a:r>
          </a:p>
          <a:p>
            <a:r>
              <a:rPr lang="en-US" sz="2400" dirty="0">
                <a:ea typeface="+mn-lt"/>
                <a:cs typeface="+mn-lt"/>
              </a:rPr>
              <a:t>===</a:t>
            </a:r>
          </a:p>
          <a:p>
            <a:r>
              <a:rPr lang="en-US" sz="2400" b="1" dirty="0">
                <a:ea typeface="+mn-lt"/>
                <a:cs typeface="+mn-lt"/>
              </a:rPr>
              <a:t>Be aware/notice when you say “no” or ”not”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37832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E9F91-0696-9AB9-4E1B-2CEF28758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easurement tools">
            <a:extLst>
              <a:ext uri="{FF2B5EF4-FFF2-40B4-BE49-F238E27FC236}">
                <a16:creationId xmlns:a16="http://schemas.microsoft.com/office/drawing/2014/main" id="{2F177465-8CAD-CE6F-DE45-07D9748A05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l="19231" t="9090" r="5218" b="21015"/>
          <a:stretch>
            <a:fillRect/>
          </a:stretch>
        </p:blipFill>
        <p:spPr>
          <a:xfrm>
            <a:off x="5305425" y="1887855"/>
            <a:ext cx="6886575" cy="42462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545782-C2BB-D3E8-0CA2-46E2CAF6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Best Practices Toolbox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289AE39-8CF5-374A-0B8A-68F2EE84A0E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326005" y="2234564"/>
            <a:ext cx="741045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6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pingTheStructuralCore ofHumanCerebCortex.pdf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7" b="38646"/>
          <a:stretch/>
        </p:blipFill>
        <p:spPr>
          <a:xfrm>
            <a:off x="1181100" y="-149486"/>
            <a:ext cx="9829800" cy="63089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31988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9FA8-C935-C534-036E-301E9F89E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Crisis Communication Resource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68464-E4A0-46C5-C72C-7BFFBC136E6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•500 pages</a:t>
            </a:r>
          </a:p>
          <a:p>
            <a:r>
              <a:rPr lang="en-US" i="1" dirty="0"/>
              <a:t>•3000 references to the peer reviewed scientific literature</a:t>
            </a:r>
          </a:p>
          <a:p>
            <a:r>
              <a:rPr lang="en-US" dirty="0"/>
              <a:t>• Numerous case studies and case diaries </a:t>
            </a:r>
          </a:p>
          <a:p>
            <a:r>
              <a:rPr lang="en-US" dirty="0"/>
              <a:t>Includes chapters on Social Media, Stakeholder Engagement, Communicating Complex Numbers, AI, etc.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E7F2BD-C4B8-7167-7A4F-773B3A708C3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197F1BFF-16D6-EAA4-E5EF-9010B59ED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867" y="544514"/>
            <a:ext cx="3582192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909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1C0B7-A223-723D-4E33-6436261F9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0783C-DA8B-6126-9251-267545AED82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2800" dirty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Crisis Communication 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6EF59-C8A8-11E9-3BD4-4C25E39D397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Kahneman, D., (Noble Prize Winner) </a:t>
            </a:r>
            <a:r>
              <a:rPr lang="en-US" sz="2400" b="1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Thinking Fast and Slow</a:t>
            </a:r>
            <a:r>
              <a:rPr lang="en-US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(2011)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Hyer, R., and Covello, V., </a:t>
            </a:r>
            <a:r>
              <a:rPr lang="en-US" sz="2400" b="1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Effective Media Communication in Public Health Emergencies: A World Health Organization Handbook</a:t>
            </a:r>
            <a:r>
              <a:rPr lang="en-US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(2007)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Covello, V.T.,  </a:t>
            </a:r>
            <a:r>
              <a:rPr lang="en-US" sz="2400" b="1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Communicating in Risk, Crisis, and High Stress Situations: Evidence-Based Strategies and Practice</a:t>
            </a:r>
            <a:r>
              <a:rPr lang="en-US" sz="24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(2022)</a:t>
            </a:r>
          </a:p>
          <a:p>
            <a:r>
              <a:rPr lang="en-US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====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Aristotle, </a:t>
            </a:r>
            <a:r>
              <a:rPr lang="en-US" sz="2400" b="1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Rhetoric: The Art of Persuasion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8972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924B-F1CC-BC6E-1054-504F9E46E8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Changing Landscape for Crisis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7BA89-5801-4472-4C62-3755BDF53C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192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1B657-003D-5991-D1F5-38E434D26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A7749-600C-6429-B81C-53D82D37100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2800" dirty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Crisis Communication Goals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C96834-D8E8-473F-0D35-85ED76AA0BE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2400" b="1" dirty="0">
              <a:ea typeface="+mn-lt"/>
              <a:cs typeface="+mn-lt"/>
            </a:endParaRPr>
          </a:p>
          <a:p>
            <a:r>
              <a:rPr lang="en-US" sz="2400" b="1" dirty="0">
                <a:ea typeface="+mn-lt"/>
                <a:cs typeface="+mn-lt"/>
              </a:rPr>
              <a:t>Trust: </a:t>
            </a:r>
            <a:r>
              <a:rPr lang="en-US" sz="2400" dirty="0">
                <a:ea typeface="+mn-lt"/>
                <a:cs typeface="+mn-lt"/>
              </a:rPr>
              <a:t>(Build or repair trust)</a:t>
            </a: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b="1" dirty="0">
                <a:ea typeface="+mn-lt"/>
                <a:cs typeface="+mn-lt"/>
              </a:rPr>
              <a:t>Inform: </a:t>
            </a:r>
            <a:r>
              <a:rPr lang="en-US" sz="2400" dirty="0">
                <a:ea typeface="+mn-lt"/>
                <a:cs typeface="+mn-lt"/>
              </a:rPr>
              <a:t>(Informing Decision-Making by telling the truth and telling it well )</a:t>
            </a:r>
          </a:p>
          <a:p>
            <a:endParaRPr lang="en-US" sz="2400" dirty="0"/>
          </a:p>
          <a:p>
            <a:r>
              <a:rPr lang="en-US" sz="2400" b="1" dirty="0">
                <a:ea typeface="+mn-lt"/>
                <a:cs typeface="+mn-lt"/>
              </a:rPr>
              <a:t>Relationships: </a:t>
            </a:r>
            <a:r>
              <a:rPr lang="en-US" sz="2400" dirty="0">
                <a:ea typeface="+mn-lt"/>
                <a:cs typeface="+mn-lt"/>
              </a:rPr>
              <a:t>(Build positive relationships that help people connect with one another)</a:t>
            </a:r>
          </a:p>
        </p:txBody>
      </p:sp>
    </p:spTree>
    <p:extLst>
      <p:ext uri="{BB962C8B-B14F-4D97-AF65-F5344CB8AC3E}">
        <p14:creationId xmlns:p14="http://schemas.microsoft.com/office/powerpoint/2010/main" val="10369956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D75C3-E55D-BCC8-2342-CACDF077D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5E677-03D5-79C5-0CF0-48ED5EEE8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4B32E-6217-A6CF-307F-2C38F4EBDDB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Part 1: Introduction</a:t>
            </a:r>
          </a:p>
          <a:p>
            <a:r>
              <a:rPr lang="en-US" b="0" dirty="0">
                <a:solidFill>
                  <a:srgbClr val="0C0C0C"/>
                </a:solidFill>
                <a:ea typeface="+mn-lt"/>
                <a:cs typeface="+mn-lt"/>
              </a:rPr>
              <a:t>Differences between High Stress and Low Stress Communication</a:t>
            </a:r>
            <a:endParaRPr lang="en-US" b="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i="1" u="sng" dirty="0">
                <a:solidFill>
                  <a:srgbClr val="FF0000"/>
                </a:solidFill>
              </a:rPr>
              <a:t>Part 2: Crisis Communication and Neuroscience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54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505BA-6023-2151-33B9-F410A60D2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8F372-9F7D-2B18-EF15-57FB48FC30F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600" dirty="0">
              <a:latin typeface="+mj-lt"/>
            </a:endParaRPr>
          </a:p>
          <a:p>
            <a:r>
              <a:rPr lang="en-US" sz="3600" dirty="0">
                <a:latin typeface="+mj-lt"/>
              </a:rPr>
              <a:t>The Magic Number</a:t>
            </a:r>
          </a:p>
          <a:p>
            <a:r>
              <a:rPr lang="en-US" sz="3600" dirty="0">
                <a:latin typeface="+mj-lt"/>
              </a:rPr>
              <a:t>      </a:t>
            </a:r>
            <a:r>
              <a:rPr lang="en-US" sz="4800" dirty="0">
                <a:latin typeface="+mj-lt"/>
              </a:rPr>
              <a:t>3</a:t>
            </a:r>
            <a:endParaRPr lang="en-US" sz="3600" dirty="0">
              <a:latin typeface="+mj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06DC5E-C173-2D1C-5B56-0CDD618AEA29}"/>
              </a:ext>
            </a:extLst>
          </p:cNvPr>
          <p:cNvGrpSpPr/>
          <p:nvPr/>
        </p:nvGrpSpPr>
        <p:grpSpPr>
          <a:xfrm>
            <a:off x="4816388" y="1200995"/>
            <a:ext cx="5796200" cy="1212120"/>
            <a:chOff x="0" y="644841"/>
            <a:chExt cx="5796200" cy="121212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7A92806-BA51-BA34-2C1A-4D39BDB08955}"/>
                </a:ext>
              </a:extLst>
            </p:cNvPr>
            <p:cNvSpPr/>
            <p:nvPr/>
          </p:nvSpPr>
          <p:spPr>
            <a:xfrm>
              <a:off x="0" y="644841"/>
              <a:ext cx="5796200" cy="1212120"/>
            </a:xfrm>
            <a:prstGeom prst="roundRect">
              <a:avLst/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2" name="Rectangle: Rounded Corners 4">
              <a:extLst>
                <a:ext uri="{FF2B5EF4-FFF2-40B4-BE49-F238E27FC236}">
                  <a16:creationId xmlns:a16="http://schemas.microsoft.com/office/drawing/2014/main" id="{CB278082-4A4A-A1FC-2960-90EF919BE8E0}"/>
                </a:ext>
              </a:extLst>
            </p:cNvPr>
            <p:cNvSpPr txBox="1"/>
            <p:nvPr/>
          </p:nvSpPr>
          <p:spPr>
            <a:xfrm>
              <a:off x="59171" y="704012"/>
              <a:ext cx="5677858" cy="10937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/>
                <a:t>R3 Tool: </a:t>
              </a:r>
            </a:p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/>
                <a:t>(Rule of 3)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9F247D-49E6-1611-2F00-1D77EE3B88EE}"/>
              </a:ext>
            </a:extLst>
          </p:cNvPr>
          <p:cNvGrpSpPr/>
          <p:nvPr/>
        </p:nvGrpSpPr>
        <p:grpSpPr>
          <a:xfrm>
            <a:off x="4816388" y="2493756"/>
            <a:ext cx="5796200" cy="1212120"/>
            <a:chOff x="0" y="1937602"/>
            <a:chExt cx="5796200" cy="121212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37582DF-7DF3-A0FE-D42F-F55FC4B5E0A7}"/>
                </a:ext>
              </a:extLst>
            </p:cNvPr>
            <p:cNvSpPr/>
            <p:nvPr/>
          </p:nvSpPr>
          <p:spPr>
            <a:xfrm>
              <a:off x="0" y="1937602"/>
              <a:ext cx="5796200" cy="1212120"/>
            </a:xfrm>
            <a:prstGeom prst="roundRect">
              <a:avLst/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Rectangle: Rounded Corners 6">
              <a:extLst>
                <a:ext uri="{FF2B5EF4-FFF2-40B4-BE49-F238E27FC236}">
                  <a16:creationId xmlns:a16="http://schemas.microsoft.com/office/drawing/2014/main" id="{90A0AD65-B755-DC2D-4BD4-A062F6C07B6E}"/>
                </a:ext>
              </a:extLst>
            </p:cNvPr>
            <p:cNvSpPr txBox="1"/>
            <p:nvPr/>
          </p:nvSpPr>
          <p:spPr>
            <a:xfrm>
              <a:off x="59171" y="1996773"/>
              <a:ext cx="5677858" cy="10937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/>
                <a:t>27/9/3 Tool</a:t>
              </a:r>
            </a:p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/>
                <a:t>(27 Words, 9 seconds, 3 messages)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7D7E11-04CA-1402-58E7-7FE0E01C08EE}"/>
              </a:ext>
            </a:extLst>
          </p:cNvPr>
          <p:cNvGrpSpPr/>
          <p:nvPr/>
        </p:nvGrpSpPr>
        <p:grpSpPr>
          <a:xfrm>
            <a:off x="4816388" y="3786516"/>
            <a:ext cx="5796200" cy="1212120"/>
            <a:chOff x="0" y="3230362"/>
            <a:chExt cx="5796200" cy="121212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D2112C8-AAF9-9898-751F-7A56482B03F6}"/>
                </a:ext>
              </a:extLst>
            </p:cNvPr>
            <p:cNvSpPr/>
            <p:nvPr/>
          </p:nvSpPr>
          <p:spPr>
            <a:xfrm>
              <a:off x="0" y="3230362"/>
              <a:ext cx="5796200" cy="1212120"/>
            </a:xfrm>
            <a:prstGeom prst="roundRect">
              <a:avLst/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8" name="Rectangle: Rounded Corners 8">
              <a:extLst>
                <a:ext uri="{FF2B5EF4-FFF2-40B4-BE49-F238E27FC236}">
                  <a16:creationId xmlns:a16="http://schemas.microsoft.com/office/drawing/2014/main" id="{40AE6ABC-6443-5A8D-97C1-527F69CEC7BA}"/>
                </a:ext>
              </a:extLst>
            </p:cNvPr>
            <p:cNvSpPr txBox="1"/>
            <p:nvPr/>
          </p:nvSpPr>
          <p:spPr>
            <a:xfrm>
              <a:off x="59171" y="3289533"/>
              <a:ext cx="5677858" cy="10937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/>
                <a:t>Message Maps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05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449AE-B60B-08DC-71A2-5BD198940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easurement tools">
            <a:extLst>
              <a:ext uri="{FF2B5EF4-FFF2-40B4-BE49-F238E27FC236}">
                <a16:creationId xmlns:a16="http://schemas.microsoft.com/office/drawing/2014/main" id="{5D869FE4-090B-CADA-CE32-416DE83A8C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l="19231" t="9090" r="5218" b="21015"/>
          <a:stretch>
            <a:fillRect/>
          </a:stretch>
        </p:blipFill>
        <p:spPr>
          <a:xfrm>
            <a:off x="5305425" y="1887855"/>
            <a:ext cx="6886575" cy="42462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352626-48B7-3024-613F-36E1A2C1D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Best Practices Toolbox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2060639-2C1A-AE6E-2523-714E7D80275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326005" y="2234564"/>
            <a:ext cx="741045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064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4F3CC-34EB-EBC3-3A5C-A0A7C138C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easurement tools">
            <a:extLst>
              <a:ext uri="{FF2B5EF4-FFF2-40B4-BE49-F238E27FC236}">
                <a16:creationId xmlns:a16="http://schemas.microsoft.com/office/drawing/2014/main" id="{1976B516-3871-CC75-BAF5-419101946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l="19231" t="9090" r="5218" b="21015"/>
          <a:stretch>
            <a:fillRect/>
          </a:stretch>
        </p:blipFill>
        <p:spPr>
          <a:xfrm>
            <a:off x="5305425" y="1887855"/>
            <a:ext cx="6886575" cy="42462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5B4CAE-E316-E1D2-87F7-93BD470D2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Toolkit: Message Map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631025-3C3E-1DEE-E3A5-A65BDBE9E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195" y="2243807"/>
            <a:ext cx="5379342" cy="374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6079DF-A83B-48A2-D29A-1A30D3DE3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960" y="2636589"/>
            <a:ext cx="5473331" cy="318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855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00FCB-63FA-CAD6-564C-CC0149391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15621-CA57-A717-E905-EF92D54CC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Aristotle</a:t>
            </a:r>
            <a:br>
              <a:rPr lang="en-US" sz="4000" dirty="0"/>
            </a:br>
            <a:r>
              <a:rPr lang="en-US" sz="4000" dirty="0"/>
              <a:t>and the</a:t>
            </a:r>
            <a:br>
              <a:rPr lang="en-US" sz="4000" dirty="0"/>
            </a:br>
            <a:r>
              <a:rPr lang="en-US" sz="4000" dirty="0"/>
              <a:t>Magic</a:t>
            </a:r>
            <a:br>
              <a:rPr lang="en-US" sz="4000" dirty="0"/>
            </a:br>
            <a:r>
              <a:rPr lang="en-US" sz="4000" dirty="0"/>
              <a:t>Number 3</a:t>
            </a:r>
          </a:p>
        </p:txBody>
      </p:sp>
      <p:pic>
        <p:nvPicPr>
          <p:cNvPr id="22" name="Picture 22">
            <a:extLst>
              <a:ext uri="{FF2B5EF4-FFF2-40B4-BE49-F238E27FC236}">
                <a16:creationId xmlns:a16="http://schemas.microsoft.com/office/drawing/2014/main" id="{C79BB5E6-2258-B920-F544-2BF7339AFA41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2"/>
          <a:srcRect l="1378" r="1378"/>
          <a:stretch/>
        </p:blipFill>
        <p:spPr>
          <a:xfrm>
            <a:off x="675261" y="347663"/>
            <a:ext cx="5035990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111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74BB4-1B18-BC23-5161-3408CB114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1044-F8A7-862C-1B76-B90B7630062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600" dirty="0">
              <a:latin typeface="+mj-lt"/>
            </a:endParaRPr>
          </a:p>
          <a:p>
            <a:endParaRPr lang="en-US" sz="3600" dirty="0">
              <a:latin typeface="+mj-lt"/>
            </a:endParaRPr>
          </a:p>
          <a:p>
            <a:r>
              <a:rPr lang="en-US" sz="3600" dirty="0">
                <a:latin typeface="+mj-lt"/>
              </a:rPr>
              <a:t>Rule of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B5DBE-BA35-0700-1B37-4C3120FB74D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>
              <a:lnSpc>
                <a:spcPts val="2400"/>
              </a:lnSpc>
              <a:spcBef>
                <a:spcPts val="2400"/>
              </a:spcBef>
            </a:pPr>
            <a:r>
              <a:rPr lang="en-US" sz="2400" u="sng" spc="-5" dirty="0">
                <a:ea typeface="Times New Roman" panose="02020603050405020304" pitchFamily="18" charset="0"/>
                <a:hlinkClick r:id="rId2"/>
              </a:rPr>
              <a:t>Aristotle</a:t>
            </a:r>
            <a:r>
              <a:rPr lang="en-US" sz="2400" spc="-5" dirty="0">
                <a:ea typeface="Times New Roman" panose="02020603050405020304" pitchFamily="18" charset="0"/>
              </a:rPr>
              <a:t>: (</a:t>
            </a:r>
            <a:r>
              <a:rPr lang="en-US" sz="2400" i="1" spc="-5" dirty="0">
                <a:ea typeface="Times New Roman" panose="02020603050405020304" pitchFamily="18" charset="0"/>
              </a:rPr>
              <a:t>ALE Tool</a:t>
            </a:r>
            <a:r>
              <a:rPr lang="en-US" sz="2400" spc="-5" dirty="0">
                <a:ea typeface="Times New Roman" panose="02020603050405020304" pitchFamily="18" charset="0"/>
              </a:rPr>
              <a:t>)</a:t>
            </a:r>
            <a:endParaRPr lang="en-US" sz="2400" dirty="0">
              <a:ea typeface="Times New Roman" panose="02020603050405020304" pitchFamily="18" charset="0"/>
            </a:endParaRPr>
          </a:p>
          <a:p>
            <a:pPr marL="1028700" lvl="1" indent="-342900">
              <a:lnSpc>
                <a:spcPts val="2400"/>
              </a:lnSpc>
              <a:spcBef>
                <a:spcPts val="2570"/>
              </a:spcBef>
              <a:buFont typeface="+mj-lt"/>
              <a:buAutoNum type="arabicParenR"/>
              <a:tabLst>
                <a:tab pos="457200" algn="l"/>
              </a:tabLst>
            </a:pPr>
            <a:r>
              <a:rPr lang="en-US" sz="2400" b="1" spc="-5" dirty="0">
                <a:ea typeface="Times New Roman" panose="02020603050405020304" pitchFamily="18" charset="0"/>
              </a:rPr>
              <a:t>Message 1: Authority</a:t>
            </a:r>
          </a:p>
          <a:p>
            <a:pPr lvl="1" indent="0">
              <a:lnSpc>
                <a:spcPts val="2400"/>
              </a:lnSpc>
              <a:spcBef>
                <a:spcPts val="2570"/>
              </a:spcBef>
              <a:buNone/>
              <a:tabLst>
                <a:tab pos="457200" algn="l"/>
              </a:tabLst>
            </a:pPr>
            <a:r>
              <a:rPr lang="en-US" sz="2400" b="1" spc="-5" dirty="0">
                <a:ea typeface="Times New Roman" panose="02020603050405020304" pitchFamily="18" charset="0"/>
              </a:rPr>
              <a:t>	 (ethos)</a:t>
            </a:r>
          </a:p>
          <a:p>
            <a:pPr marL="1143000" lvl="1" indent="-457200">
              <a:lnSpc>
                <a:spcPts val="2400"/>
              </a:lnSpc>
              <a:spcBef>
                <a:spcPts val="2570"/>
              </a:spcBef>
              <a:buFont typeface="+mj-lt"/>
              <a:buAutoNum type="arabicParenR" startAt="2"/>
              <a:tabLst>
                <a:tab pos="457200" algn="l"/>
              </a:tabLst>
            </a:pPr>
            <a:r>
              <a:rPr lang="en-US" sz="2400" b="1" spc="-5" dirty="0">
                <a:ea typeface="Times New Roman" panose="02020603050405020304" pitchFamily="18" charset="0"/>
              </a:rPr>
              <a:t>Message 2: Logic</a:t>
            </a:r>
          </a:p>
          <a:p>
            <a:pPr lvl="1" indent="0">
              <a:lnSpc>
                <a:spcPts val="2400"/>
              </a:lnSpc>
              <a:spcBef>
                <a:spcPts val="2570"/>
              </a:spcBef>
              <a:buNone/>
              <a:tabLst>
                <a:tab pos="457200" algn="l"/>
              </a:tabLst>
            </a:pPr>
            <a:r>
              <a:rPr lang="en-US" sz="2400" b="1" spc="-5" dirty="0">
                <a:ea typeface="Times New Roman" panose="02020603050405020304" pitchFamily="18" charset="0"/>
              </a:rPr>
              <a:t>	 (</a:t>
            </a:r>
            <a:r>
              <a:rPr lang="en-US" sz="2400" b="1" i="1" spc="-5" dirty="0">
                <a:ea typeface="Times New Roman" panose="02020603050405020304" pitchFamily="18" charset="0"/>
              </a:rPr>
              <a:t>logos</a:t>
            </a:r>
            <a:r>
              <a:rPr lang="en-US" sz="2400" b="1" spc="-5" dirty="0">
                <a:ea typeface="Times New Roman" panose="02020603050405020304" pitchFamily="18" charset="0"/>
              </a:rPr>
              <a:t>)</a:t>
            </a:r>
          </a:p>
          <a:p>
            <a:pPr marL="1143000" lvl="1" indent="-457200">
              <a:lnSpc>
                <a:spcPts val="2400"/>
              </a:lnSpc>
              <a:spcBef>
                <a:spcPts val="2570"/>
              </a:spcBef>
              <a:buFont typeface="+mj-lt"/>
              <a:buAutoNum type="arabicParenR" startAt="3"/>
              <a:tabLst>
                <a:tab pos="457200" algn="l"/>
              </a:tabLst>
            </a:pPr>
            <a:r>
              <a:rPr lang="en-US" sz="2400" b="1" spc="-5" dirty="0">
                <a:ea typeface="Times New Roman" panose="02020603050405020304" pitchFamily="18" charset="0"/>
              </a:rPr>
              <a:t>Message 3: Emotion</a:t>
            </a:r>
          </a:p>
          <a:p>
            <a:pPr lvl="1" indent="0">
              <a:lnSpc>
                <a:spcPts val="2400"/>
              </a:lnSpc>
              <a:spcBef>
                <a:spcPts val="2570"/>
              </a:spcBef>
              <a:buNone/>
              <a:tabLst>
                <a:tab pos="457200" algn="l"/>
              </a:tabLst>
            </a:pPr>
            <a:r>
              <a:rPr lang="en-US" sz="2400" b="1" spc="-5" dirty="0">
                <a:ea typeface="Times New Roman" panose="02020603050405020304" pitchFamily="18" charset="0"/>
              </a:rPr>
              <a:t>	 (</a:t>
            </a:r>
            <a:r>
              <a:rPr lang="en-US" sz="2400" b="1" i="1" spc="-5" dirty="0">
                <a:ea typeface="Times New Roman" panose="02020603050405020304" pitchFamily="18" charset="0"/>
              </a:rPr>
              <a:t>pathos</a:t>
            </a:r>
            <a:r>
              <a:rPr lang="en-US" sz="2400" b="1" spc="-5" dirty="0">
                <a:ea typeface="Times New Roman" panose="02020603050405020304" pitchFamily="18" charset="0"/>
              </a:rPr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0995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1D634-3F66-E5A0-FB56-94FAF5F50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Dubious Achievement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D306C-3035-A168-1395-272FAE3087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Very Frequent Flyer</a:t>
            </a:r>
          </a:p>
        </p:txBody>
      </p:sp>
    </p:spTree>
    <p:extLst>
      <p:ext uri="{BB962C8B-B14F-4D97-AF65-F5344CB8AC3E}">
        <p14:creationId xmlns:p14="http://schemas.microsoft.com/office/powerpoint/2010/main" val="24700602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410F3-0FFC-19DE-3D29-881BB3D81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6DA9F-845B-6D5C-EE7D-CEDA21808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 and Exercise</a:t>
            </a:r>
            <a:br>
              <a:rPr lang="en-US" dirty="0"/>
            </a:br>
            <a:r>
              <a:rPr lang="en-US" dirty="0">
                <a:ea typeface="+mj-lt"/>
                <a:cs typeface="+mj-lt"/>
              </a:rPr>
              <a:t>Ebola, West Africa, 2014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06001-B8C0-E3B7-7A30-A91ABBA5B4A8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Exercise: Craft a set of messages inviting health care workers to come to West Africa to help address the Ebola outbreak.  </a:t>
            </a:r>
          </a:p>
          <a:p>
            <a:r>
              <a:rPr lang="en-US" b="1" dirty="0"/>
              <a:t>For your communications, what would be your:</a:t>
            </a:r>
          </a:p>
          <a:p>
            <a:pPr marL="1143000" lvl="1" indent="-457200">
              <a:buFont typeface="+mj-lt"/>
              <a:buAutoNum type="arabicParenR"/>
            </a:pPr>
            <a:r>
              <a:rPr lang="en-US" dirty="0"/>
              <a:t>Authority (</a:t>
            </a:r>
            <a:r>
              <a:rPr lang="en-US" i="1" dirty="0"/>
              <a:t>ethos</a:t>
            </a:r>
            <a:r>
              <a:rPr lang="en-US" dirty="0"/>
              <a:t>) message</a:t>
            </a:r>
          </a:p>
          <a:p>
            <a:pPr marL="1143000" lvl="1" indent="-457200">
              <a:buFont typeface="+mj-lt"/>
              <a:buAutoNum type="arabicParenR"/>
            </a:pPr>
            <a:r>
              <a:rPr lang="en-US" dirty="0"/>
              <a:t>Logic (</a:t>
            </a:r>
            <a:r>
              <a:rPr lang="en-US" i="1" dirty="0"/>
              <a:t>logos</a:t>
            </a:r>
            <a:r>
              <a:rPr lang="en-US" dirty="0"/>
              <a:t>) message</a:t>
            </a:r>
          </a:p>
          <a:p>
            <a:pPr marL="1143000" lvl="1" indent="-457200">
              <a:buFont typeface="+mj-lt"/>
              <a:buAutoNum type="arabicParenR"/>
            </a:pPr>
            <a:r>
              <a:rPr lang="en-US" dirty="0"/>
              <a:t>Emotion (</a:t>
            </a:r>
            <a:r>
              <a:rPr lang="en-US" i="1" dirty="0"/>
              <a:t>pathos</a:t>
            </a:r>
            <a:r>
              <a:rPr lang="en-US" dirty="0"/>
              <a:t>) message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62EDF3-7EF9-C0D6-49CE-65F51FF418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88398F-DA44-905E-100C-113A95E25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685" y="1567472"/>
            <a:ext cx="5744854" cy="32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044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A93CC-0200-45AA-CA21-36393CD98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E15E1-6855-21DF-12EA-20F1F92E39C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r>
              <a:rPr lang="en-US" sz="2800" u="sng" dirty="0">
                <a:latin typeface="+mj-lt"/>
              </a:rPr>
              <a:t>Rule of 3 (R3) Tool</a:t>
            </a:r>
            <a:br>
              <a:rPr lang="en-US" sz="2800" u="sng" dirty="0">
                <a:latin typeface="+mj-lt"/>
              </a:rPr>
            </a:br>
            <a:br>
              <a:rPr lang="en-US" sz="2800" u="sng" dirty="0">
                <a:latin typeface="+mj-lt"/>
              </a:rPr>
            </a:br>
            <a:r>
              <a:rPr lang="en-US" sz="2800" u="sng" dirty="0">
                <a:latin typeface="+mj-lt"/>
              </a:rPr>
              <a:t>27/9/3 Tool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(27  words,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9 seconds,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3 messages)</a:t>
            </a:r>
          </a:p>
        </p:txBody>
      </p:sp>
    </p:spTree>
    <p:extLst>
      <p:ext uri="{BB962C8B-B14F-4D97-AF65-F5344CB8AC3E}">
        <p14:creationId xmlns:p14="http://schemas.microsoft.com/office/powerpoint/2010/main" val="29663407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C1B51-46B0-72DA-E6FA-3AA27E558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1D8A6-801A-64FD-7AA3-D3EDB66C86F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Crisis Communication </a:t>
            </a:r>
            <a:br>
              <a:rPr lang="en-US" sz="2800" dirty="0">
                <a:latin typeface="+mj-lt"/>
              </a:rPr>
            </a:b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Slogan of New Zealand Prime Minister Jacinda Arden</a:t>
            </a:r>
          </a:p>
          <a:p>
            <a:r>
              <a:rPr lang="en-US" sz="1800" dirty="0">
                <a:latin typeface="+mj-lt"/>
              </a:rPr>
              <a:t>   COVID-19 (2020-2022)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7421E5-A801-519B-A217-61B4AD9A209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ea typeface="+mn-lt"/>
              <a:cs typeface="+mn-lt"/>
            </a:endParaRPr>
          </a:p>
          <a:p>
            <a:pPr marL="1028700" lvl="1" indent="-342900"/>
            <a:r>
              <a:rPr lang="en-US" sz="2400" dirty="0">
                <a:ea typeface="+mn-lt"/>
                <a:cs typeface="+mn-lt"/>
              </a:rPr>
              <a:t>Hit Hard</a:t>
            </a:r>
          </a:p>
          <a:p>
            <a:pPr marL="1028700" lvl="1" indent="-342900"/>
            <a:r>
              <a:rPr lang="en-US" sz="2400" dirty="0">
                <a:ea typeface="+mn-lt"/>
                <a:cs typeface="+mn-lt"/>
              </a:rPr>
              <a:t>Hit Fast</a:t>
            </a:r>
          </a:p>
          <a:p>
            <a:pPr marL="1028700" lvl="1" indent="-342900"/>
            <a:r>
              <a:rPr lang="en-US" sz="2400" dirty="0">
                <a:ea typeface="+mn-lt"/>
                <a:cs typeface="+mn-lt"/>
              </a:rPr>
              <a:t>Hit Often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8B21ADD-60DE-EBAD-6A7E-C7F4C26F3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802" y="1109759"/>
            <a:ext cx="2743200" cy="1528025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C88B9A4-E2B6-10B4-7A17-1B2D580D1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384" y="3339546"/>
            <a:ext cx="2743200" cy="152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703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E6752-EBBE-EF7D-0301-A27038315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49424-4045-65F9-EDF1-8A9D8236CE3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600" dirty="0">
              <a:latin typeface="+mj-lt"/>
            </a:endParaRPr>
          </a:p>
          <a:p>
            <a:endParaRPr lang="en-US" sz="3600" dirty="0">
              <a:latin typeface="+mj-lt"/>
            </a:endParaRPr>
          </a:p>
          <a:p>
            <a:r>
              <a:rPr lang="en-US" sz="3600" dirty="0">
                <a:latin typeface="+mj-lt"/>
              </a:rPr>
              <a:t>APP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BBDF94-CA05-CFA0-AE5F-3F72F6EF92F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b="1" dirty="0">
              <a:ea typeface="+mn-lt"/>
              <a:cs typeface="+mn-lt"/>
            </a:endParaRPr>
          </a:p>
          <a:p>
            <a:endParaRPr lang="en-US" b="1" dirty="0">
              <a:ea typeface="+mn-lt"/>
              <a:cs typeface="+mn-lt"/>
            </a:endParaRPr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(A) Anticipate </a:t>
            </a:r>
            <a:r>
              <a:rPr lang="en-US" b="1" i="1" dirty="0">
                <a:ea typeface="+mn-lt"/>
                <a:cs typeface="+mn-lt"/>
              </a:rPr>
              <a:t>(Issues, Stakeholders, Concerns)</a:t>
            </a:r>
          </a:p>
          <a:p>
            <a:r>
              <a:rPr lang="en-US" b="1" dirty="0">
                <a:ea typeface="+mn-lt"/>
                <a:cs typeface="+mn-lt"/>
              </a:rPr>
              <a:t>(P) Prepare </a:t>
            </a:r>
            <a:r>
              <a:rPr lang="en-US" b="1" i="1" dirty="0">
                <a:ea typeface="+mn-lt"/>
                <a:cs typeface="+mn-lt"/>
              </a:rPr>
              <a:t>(Messages, Messengers, Means of Communication)</a:t>
            </a:r>
          </a:p>
          <a:p>
            <a:r>
              <a:rPr lang="en-US" b="1" dirty="0">
                <a:ea typeface="+mn-lt"/>
                <a:cs typeface="+mn-lt"/>
              </a:rPr>
              <a:t>(P) Practice </a:t>
            </a:r>
            <a:r>
              <a:rPr lang="en-US" b="1" i="1" dirty="0">
                <a:ea typeface="+mn-lt"/>
                <a:cs typeface="+mn-lt"/>
              </a:rPr>
              <a:t>(Rehearsals, Exercises, Simulations) </a:t>
            </a:r>
          </a:p>
        </p:txBody>
      </p:sp>
    </p:spTree>
    <p:extLst>
      <p:ext uri="{BB962C8B-B14F-4D97-AF65-F5344CB8AC3E}">
        <p14:creationId xmlns:p14="http://schemas.microsoft.com/office/powerpoint/2010/main" val="30382647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9F062-29B2-37FC-BC8C-5E96FEAD3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64F78-FEF9-D79E-D35A-FC32AEB6669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Primacy/Recency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17C2F3-997C-A04A-DE70-358F093D82F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b="1" i="1" dirty="0">
              <a:ea typeface="+mn-lt"/>
              <a:cs typeface="+mn-lt"/>
            </a:endParaRPr>
          </a:p>
          <a:p>
            <a:endParaRPr lang="en-US" b="1" i="1" dirty="0">
              <a:ea typeface="+mn-lt"/>
              <a:cs typeface="+mn-lt"/>
            </a:endParaRPr>
          </a:p>
          <a:p>
            <a:endParaRPr lang="en-US" b="1" i="1" dirty="0">
              <a:ea typeface="+mn-lt"/>
              <a:cs typeface="+mn-lt"/>
            </a:endParaRPr>
          </a:p>
          <a:p>
            <a:r>
              <a:rPr lang="en-US" b="1" i="1" dirty="0">
                <a:ea typeface="+mn-lt"/>
                <a:cs typeface="+mn-lt"/>
              </a:rPr>
              <a:t>People under stress tend to focus most on what they hear first and last </a:t>
            </a:r>
          </a:p>
          <a:p>
            <a:r>
              <a:rPr lang="en-US" b="1" i="1" dirty="0">
                <a:ea typeface="+mn-lt"/>
                <a:cs typeface="+mn-lt"/>
              </a:rPr>
              <a:t>(</a:t>
            </a:r>
            <a:r>
              <a:rPr lang="en-US" b="1" i="1" dirty="0">
                <a:solidFill>
                  <a:srgbClr val="FF0000"/>
                </a:solidFill>
                <a:ea typeface="+mn-lt"/>
                <a:cs typeface="+mn-lt"/>
              </a:rPr>
              <a:t>Primacy/Recency </a:t>
            </a:r>
            <a:r>
              <a:rPr lang="en-US" b="1" i="1" dirty="0">
                <a:ea typeface="+mn-lt"/>
                <a:cs typeface="+mn-lt"/>
              </a:rPr>
              <a:t>Crisis Communication Tool)</a:t>
            </a:r>
          </a:p>
        </p:txBody>
      </p:sp>
    </p:spTree>
    <p:extLst>
      <p:ext uri="{BB962C8B-B14F-4D97-AF65-F5344CB8AC3E}">
        <p14:creationId xmlns:p14="http://schemas.microsoft.com/office/powerpoint/2010/main" val="9379124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19785-3AB9-D809-C7E1-0C302E209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AB80F-5E11-A056-5D54-0576F74B729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D142EC7-A1CA-424D-D5B5-F6DF607545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70300" y="584200"/>
            <a:ext cx="7927975" cy="399891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b="0" i="0" u="sng" dirty="0">
              <a:effectLst/>
            </a:endParaRPr>
          </a:p>
          <a:p>
            <a:pPr marL="0" indent="0">
              <a:buNone/>
            </a:pPr>
            <a:r>
              <a:rPr lang="en-US" b="0" i="0" u="sng" dirty="0">
                <a:effectLst/>
              </a:rPr>
              <a:t>CDC Mantra for Crisis </a:t>
            </a:r>
            <a:r>
              <a:rPr lang="en-US" u="sng" dirty="0"/>
              <a:t>C</a:t>
            </a:r>
            <a:r>
              <a:rPr lang="en-US" b="0" i="0" u="sng" dirty="0">
                <a:effectLst/>
              </a:rPr>
              <a:t>ommunication </a:t>
            </a:r>
          </a:p>
          <a:p>
            <a:endParaRPr lang="en-US" b="0" i="0" dirty="0">
              <a:effectLst/>
            </a:endParaRPr>
          </a:p>
          <a:p>
            <a:pPr marL="1143000" lvl="1" indent="-457200">
              <a:buFont typeface="+mj-lt"/>
              <a:buAutoNum type="arabicParenR"/>
            </a:pPr>
            <a:r>
              <a:rPr lang="en-US" b="0" i="0" dirty="0">
                <a:effectLst/>
              </a:rPr>
              <a:t>Be first</a:t>
            </a:r>
          </a:p>
          <a:p>
            <a:pPr marL="1143000" lvl="1" indent="-457200">
              <a:buFont typeface="+mj-lt"/>
              <a:buAutoNum type="arabicParenR"/>
            </a:pPr>
            <a:r>
              <a:rPr lang="en-US" dirty="0"/>
              <a:t>Be right</a:t>
            </a:r>
          </a:p>
          <a:p>
            <a:pPr marL="1143000" lvl="1" indent="-457200">
              <a:buFont typeface="+mj-lt"/>
              <a:buAutoNum type="arabicParenR"/>
            </a:pPr>
            <a:r>
              <a:rPr lang="en-US" b="0" i="0" dirty="0">
                <a:effectLst/>
              </a:rPr>
              <a:t>Be credible</a:t>
            </a:r>
          </a:p>
          <a:p>
            <a:pPr marL="0" indent="0">
              <a:buNone/>
            </a:pPr>
            <a:endParaRPr lang="en-US" dirty="0">
              <a:solidFill>
                <a:srgbClr val="001D35"/>
              </a:solidFill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FF0000"/>
                </a:solidFill>
                <a:effectLst/>
              </a:rPr>
              <a:t>4 Hit Theory of Belief Formation</a:t>
            </a:r>
          </a:p>
          <a:p>
            <a:pPr marL="0" indent="0" algn="just">
              <a:buNone/>
            </a:pPr>
            <a:r>
              <a:rPr lang="en-US" b="0" i="0" dirty="0">
                <a:solidFill>
                  <a:srgbClr val="FF0000"/>
                </a:solidFill>
                <a:effectLst/>
              </a:rPr>
              <a:t>(transformation of a fact or viewpoint into a “belief”)</a:t>
            </a:r>
          </a:p>
        </p:txBody>
      </p:sp>
    </p:spTree>
    <p:extLst>
      <p:ext uri="{BB962C8B-B14F-4D97-AF65-F5344CB8AC3E}">
        <p14:creationId xmlns:p14="http://schemas.microsoft.com/office/powerpoint/2010/main" val="29994019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0F692-B5FC-B800-9C1B-A8426DFDC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C7355-35CC-6A1D-E60C-3AFC5BBCBBD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97F22F-4152-F983-F882-A079690CE0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70300" y="584200"/>
            <a:ext cx="7927975" cy="399891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b="0" i="0" u="sng" dirty="0">
              <a:effectLst/>
            </a:endParaRPr>
          </a:p>
          <a:p>
            <a:pPr marL="0" indent="0">
              <a:buNone/>
            </a:pPr>
            <a:r>
              <a:rPr lang="en-US" b="0" i="0" u="sng" dirty="0">
                <a:effectLst/>
              </a:rPr>
              <a:t>CDC Mantra for Crisis </a:t>
            </a:r>
            <a:r>
              <a:rPr lang="en-US" u="sng" dirty="0"/>
              <a:t>C</a:t>
            </a:r>
            <a:r>
              <a:rPr lang="en-US" b="0" i="0" u="sng" dirty="0">
                <a:effectLst/>
              </a:rPr>
              <a:t>ommunication </a:t>
            </a:r>
          </a:p>
          <a:p>
            <a:endParaRPr lang="en-US" b="0" i="0" dirty="0">
              <a:effectLst/>
            </a:endParaRPr>
          </a:p>
          <a:p>
            <a:pPr marL="1143000" lvl="1" indent="-457200">
              <a:buFont typeface="+mj-lt"/>
              <a:buAutoNum type="arabicParenR"/>
            </a:pPr>
            <a:r>
              <a:rPr lang="en-US" b="0" i="0" dirty="0">
                <a:effectLst/>
              </a:rPr>
              <a:t>Be first</a:t>
            </a:r>
          </a:p>
          <a:p>
            <a:pPr marL="1143000" lvl="1" indent="-457200">
              <a:buFont typeface="+mj-lt"/>
              <a:buAutoNum type="arabicParenR"/>
            </a:pPr>
            <a:r>
              <a:rPr lang="en-US" dirty="0"/>
              <a:t>Be right</a:t>
            </a:r>
          </a:p>
          <a:p>
            <a:pPr marL="1143000" lvl="1" indent="-457200">
              <a:buFont typeface="+mj-lt"/>
              <a:buAutoNum type="arabicParenR"/>
            </a:pPr>
            <a:r>
              <a:rPr lang="en-US" b="0" i="0" dirty="0">
                <a:effectLst/>
              </a:rPr>
              <a:t>Be credible</a:t>
            </a:r>
          </a:p>
          <a:p>
            <a:pPr marL="0" indent="0">
              <a:buNone/>
            </a:pPr>
            <a:endParaRPr lang="en-US" dirty="0">
              <a:solidFill>
                <a:srgbClr val="001D35"/>
              </a:solidFill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FF0000"/>
                </a:solidFill>
                <a:effectLst/>
              </a:rPr>
              <a:t>4 Hit Theory of Belief Formation</a:t>
            </a:r>
          </a:p>
          <a:p>
            <a:pPr marL="0" indent="0" algn="just">
              <a:buNone/>
            </a:pPr>
            <a:r>
              <a:rPr lang="en-US" b="0" i="0" dirty="0">
                <a:solidFill>
                  <a:srgbClr val="FF0000"/>
                </a:solidFill>
                <a:effectLst/>
              </a:rPr>
              <a:t>(transformation of a fact or viewpoint into a “belief”)</a:t>
            </a:r>
          </a:p>
          <a:p>
            <a:pPr algn="just"/>
            <a:r>
              <a:rPr lang="en-US" dirty="0">
                <a:solidFill>
                  <a:srgbClr val="1D2228"/>
                </a:solidFill>
                <a:cs typeface="Calibri" panose="020F0502020204030204" pitchFamily="34" charset="0"/>
                <a:hlinkClick r:id="rId2"/>
              </a:rPr>
              <a:t>https://www.cdc.gov/healthcommunication/risk_communication.html</a:t>
            </a:r>
            <a:endParaRPr lang="en-US" dirty="0">
              <a:solidFill>
                <a:srgbClr val="1D2228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5715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9022D-CEED-6619-C9E5-D4B5D3584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E3845-796B-40DF-E75E-54D9A11562D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r>
              <a:rPr lang="en-US" sz="2800" u="sng" dirty="0">
                <a:latin typeface="+mj-lt"/>
              </a:rPr>
              <a:t>Message Map</a:t>
            </a:r>
          </a:p>
          <a:p>
            <a:r>
              <a:rPr lang="en-US" sz="2800" dirty="0">
                <a:latin typeface="+mj-lt"/>
              </a:rPr>
              <a:t>“</a:t>
            </a:r>
            <a:r>
              <a:rPr lang="en-US" sz="2800" u="sng" dirty="0">
                <a:latin typeface="+mj-lt"/>
              </a:rPr>
              <a:t>Hit Hard,</a:t>
            </a:r>
          </a:p>
          <a:p>
            <a:r>
              <a:rPr lang="en-US" sz="2800" dirty="0">
                <a:latin typeface="+mj-lt"/>
              </a:rPr>
              <a:t>  </a:t>
            </a:r>
            <a:r>
              <a:rPr lang="en-US" sz="2800" u="sng" dirty="0">
                <a:latin typeface="+mj-lt"/>
              </a:rPr>
              <a:t>Hit Fast,</a:t>
            </a:r>
          </a:p>
          <a:p>
            <a:r>
              <a:rPr lang="en-US" sz="2800" dirty="0">
                <a:latin typeface="+mj-lt"/>
              </a:rPr>
              <a:t>  </a:t>
            </a:r>
            <a:r>
              <a:rPr lang="en-US" sz="2800" u="sng" dirty="0">
                <a:latin typeface="+mj-lt"/>
              </a:rPr>
              <a:t>Hit Often</a:t>
            </a:r>
            <a:r>
              <a:rPr lang="en-US" sz="2800" dirty="0">
                <a:latin typeface="+mj-lt"/>
              </a:rPr>
              <a:t>”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4615966" y="584005"/>
            <a:ext cx="5758132" cy="4666699"/>
            <a:chOff x="1676401" y="1300163"/>
            <a:chExt cx="9023350" cy="5557838"/>
          </a:xfrm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1692276" y="1325563"/>
              <a:ext cx="2835275" cy="1371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Key Message 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	</a:t>
              </a: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4740275" y="1300163"/>
              <a:ext cx="2911474" cy="1371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Key Message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2</a:t>
              </a: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ゴシック" panose="020B0609070205080204" pitchFamily="49" charset="-128"/>
                  <a:cs typeface="Calibri" panose="020F0502020204030204" pitchFamily="34" charset="0"/>
                </a:rPr>
                <a:t>	 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7788276" y="1300163"/>
              <a:ext cx="2835275" cy="1371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Key Message 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3</a:t>
              </a: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ゴシック" panose="020B0609070205080204" pitchFamily="49" charset="-128"/>
                  <a:cs typeface="Calibri" panose="020F0502020204030204" pitchFamily="34" charset="0"/>
                </a:rPr>
                <a:t>	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1676401" y="2944814"/>
              <a:ext cx="100647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 1.1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1676401" y="5668964"/>
              <a:ext cx="100647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1.3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1676401" y="4279900"/>
              <a:ext cx="1006475" cy="11890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1.2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4740276" y="2944814"/>
              <a:ext cx="112712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2.1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4724400" y="4267200"/>
              <a:ext cx="990600" cy="11890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2.2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1" name="Rectangle 12"/>
            <p:cNvSpPr>
              <a:spLocks noChangeArrowheads="1"/>
            </p:cNvSpPr>
            <p:nvPr/>
          </p:nvSpPr>
          <p:spPr bwMode="auto">
            <a:xfrm>
              <a:off x="4740275" y="5668964"/>
              <a:ext cx="990600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2.3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7788275" y="2944814"/>
              <a:ext cx="990600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3.1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7788275" y="4316414"/>
              <a:ext cx="990600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3.2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4" name="Rectangle 15"/>
            <p:cNvSpPr>
              <a:spLocks noChangeArrowheads="1"/>
            </p:cNvSpPr>
            <p:nvPr/>
          </p:nvSpPr>
          <p:spPr bwMode="auto">
            <a:xfrm>
              <a:off x="7788275" y="5668964"/>
              <a:ext cx="990600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3.3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5" name="Rectangle 16"/>
            <p:cNvSpPr>
              <a:spLocks noChangeArrowheads="1"/>
            </p:cNvSpPr>
            <p:nvPr/>
          </p:nvSpPr>
          <p:spPr bwMode="auto">
            <a:xfrm>
              <a:off x="2682875" y="2944814"/>
              <a:ext cx="1828800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5730876" y="2944814"/>
              <a:ext cx="192087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2682875" y="5668964"/>
              <a:ext cx="1828800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2545492" y="4279900"/>
              <a:ext cx="1982059" cy="11890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5715001" y="4267200"/>
              <a:ext cx="1920875" cy="11890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  <p:sp>
          <p:nvSpPr>
            <p:cNvPr id="30" name="Text Box 21"/>
            <p:cNvSpPr txBox="1">
              <a:spLocks noChangeArrowheads="1"/>
            </p:cNvSpPr>
            <p:nvPr/>
          </p:nvSpPr>
          <p:spPr bwMode="auto">
            <a:xfrm>
              <a:off x="5730876" y="5668964"/>
              <a:ext cx="192087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8730017" y="2944814"/>
              <a:ext cx="1920875" cy="11812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  <p:sp>
          <p:nvSpPr>
            <p:cNvPr id="32" name="Text Box 23"/>
            <p:cNvSpPr txBox="1">
              <a:spLocks noChangeArrowheads="1"/>
            </p:cNvSpPr>
            <p:nvPr/>
          </p:nvSpPr>
          <p:spPr bwMode="auto">
            <a:xfrm>
              <a:off x="8778876" y="4316414"/>
              <a:ext cx="192087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  <p:sp>
          <p:nvSpPr>
            <p:cNvPr id="33" name="Text Box 24"/>
            <p:cNvSpPr txBox="1">
              <a:spLocks noChangeArrowheads="1"/>
            </p:cNvSpPr>
            <p:nvPr/>
          </p:nvSpPr>
          <p:spPr bwMode="auto">
            <a:xfrm>
              <a:off x="8778876" y="5668964"/>
              <a:ext cx="192087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38641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2C57E-C907-0803-B406-65C5BEB89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1C090-37A6-9834-2456-4579B961D75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200" dirty="0">
              <a:latin typeface="+mj-lt"/>
            </a:endParaRPr>
          </a:p>
          <a:p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Social Meda:</a:t>
            </a:r>
          </a:p>
          <a:p>
            <a:r>
              <a:rPr lang="en-US" sz="3200" dirty="0">
                <a:latin typeface="+mj-lt"/>
              </a:rPr>
              <a:t>Jacinda Ardern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F0AB1-EA7D-029E-E525-7ADFA84BBC5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ea typeface="+mn-lt"/>
                <a:cs typeface="+mn-lt"/>
              </a:rPr>
              <a:t>Facebook Breakfast Meetings (6:30 am)</a:t>
            </a:r>
          </a:p>
          <a:p>
            <a:endParaRPr lang="en-US" b="1" i="1" dirty="0">
              <a:ea typeface="+mn-lt"/>
              <a:cs typeface="+mn-lt"/>
            </a:endParaRPr>
          </a:p>
          <a:p>
            <a:r>
              <a:rPr lang="en-US" b="1" i="1" dirty="0">
                <a:ea typeface="+mn-lt"/>
                <a:cs typeface="+mn-lt"/>
              </a:rPr>
              <a:t>Supplemented by postings of key messages on:</a:t>
            </a:r>
          </a:p>
          <a:p>
            <a:r>
              <a:rPr lang="en-US" b="1" i="1" dirty="0">
                <a:ea typeface="+mn-lt"/>
                <a:cs typeface="+mn-lt"/>
              </a:rPr>
              <a:t>	-- Instagram</a:t>
            </a:r>
          </a:p>
          <a:p>
            <a:r>
              <a:rPr lang="en-US" b="1" i="1" dirty="0">
                <a:ea typeface="+mn-lt"/>
                <a:cs typeface="+mn-lt"/>
              </a:rPr>
              <a:t>	-- Twitter (X)</a:t>
            </a:r>
          </a:p>
          <a:p>
            <a:r>
              <a:rPr lang="en-US" b="1" i="1" dirty="0">
                <a:ea typeface="+mn-lt"/>
                <a:cs typeface="+mn-lt"/>
              </a:rPr>
              <a:t>	-- YouTube</a:t>
            </a:r>
          </a:p>
          <a:p>
            <a:r>
              <a:rPr lang="en-US" b="1" i="1" dirty="0">
                <a:ea typeface="+mn-lt"/>
                <a:cs typeface="+mn-lt"/>
              </a:rPr>
              <a:t>	-- TikTok</a:t>
            </a:r>
          </a:p>
          <a:p>
            <a:r>
              <a:rPr lang="en-US" b="1" i="1" dirty="0">
                <a:ea typeface="+mn-lt"/>
                <a:cs typeface="+mn-lt"/>
              </a:rPr>
              <a:t>	-- …</a:t>
            </a:r>
          </a:p>
        </p:txBody>
      </p:sp>
    </p:spTree>
    <p:extLst>
      <p:ext uri="{BB962C8B-B14F-4D97-AF65-F5344CB8AC3E}">
        <p14:creationId xmlns:p14="http://schemas.microsoft.com/office/powerpoint/2010/main" val="33412062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A728-038F-C127-23ED-A9CC0AF988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Message Mapping Clinic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70C50-C9FA-2C39-4AEE-239EB3AEAB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78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96F12-C7C9-5F36-F29F-7A4CDC408D1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endParaRPr lang="en-US" sz="3600" b="1" dirty="0">
              <a:latin typeface="+mj-lt"/>
              <a:ea typeface="+mj-lt"/>
              <a:cs typeface="+mj-lt"/>
            </a:endParaRPr>
          </a:p>
          <a:p>
            <a:r>
              <a:rPr lang="en-US" sz="3600" b="1" dirty="0">
                <a:latin typeface="+mj-lt"/>
                <a:ea typeface="+mj-lt"/>
                <a:cs typeface="+mj-lt"/>
              </a:rPr>
              <a:t>Brain Imaging Techniques</a:t>
            </a:r>
            <a:endParaRPr lang="en-US" sz="3600" b="1" dirty="0">
              <a:latin typeface="+mj-lt"/>
            </a:endParaRP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D384196D-3427-EC07-C503-EBB17906A2B1}"/>
              </a:ext>
            </a:extLst>
          </p:cNvPr>
          <p:cNvGraphicFramePr>
            <a:graphicFrameLocks/>
          </p:cNvGraphicFramePr>
          <p:nvPr/>
        </p:nvGraphicFramePr>
        <p:xfrm>
          <a:off x="4343922" y="885459"/>
          <a:ext cx="5796200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05304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214D8-DC03-FC68-0150-856DD9026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540866" name="Text Box 2"/>
          <p:cNvSpPr txBox="1">
            <a:spLocks noChangeArrowheads="1"/>
          </p:cNvSpPr>
          <p:nvPr/>
        </p:nvSpPr>
        <p:spPr bwMode="auto">
          <a:xfrm>
            <a:off x="1603379" y="420512"/>
            <a:ext cx="3679825" cy="118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6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Message Map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6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Template </a:t>
            </a:r>
          </a:p>
        </p:txBody>
      </p:sp>
      <p:sp>
        <p:nvSpPr>
          <p:cNvPr id="5540867" name="Rectangle 3"/>
          <p:cNvSpPr>
            <a:spLocks noChangeArrowheads="1"/>
          </p:cNvSpPr>
          <p:nvPr/>
        </p:nvSpPr>
        <p:spPr bwMode="auto">
          <a:xfrm>
            <a:off x="4965963" y="473823"/>
            <a:ext cx="5407553" cy="4741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Question? or Concern!</a:t>
            </a:r>
          </a:p>
        </p:txBody>
      </p:sp>
      <p:sp>
        <p:nvSpPr>
          <p:cNvPr id="5540868" name="Rectangle 4"/>
          <p:cNvSpPr>
            <a:spLocks noChangeArrowheads="1"/>
          </p:cNvSpPr>
          <p:nvPr/>
        </p:nvSpPr>
        <p:spPr bwMode="auto">
          <a:xfrm>
            <a:off x="1573740" y="1597212"/>
            <a:ext cx="2835275" cy="8835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Key Message 1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40869" name="Rectangle 5"/>
          <p:cNvSpPr>
            <a:spLocks noChangeArrowheads="1"/>
          </p:cNvSpPr>
          <p:nvPr/>
        </p:nvSpPr>
        <p:spPr bwMode="auto">
          <a:xfrm>
            <a:off x="4621743" y="1597212"/>
            <a:ext cx="2911475" cy="8835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Key Message 2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7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7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7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40870" name="Rectangle 6"/>
          <p:cNvSpPr>
            <a:spLocks noChangeArrowheads="1"/>
          </p:cNvSpPr>
          <p:nvPr/>
        </p:nvSpPr>
        <p:spPr bwMode="auto">
          <a:xfrm>
            <a:off x="7669740" y="1597212"/>
            <a:ext cx="2879724" cy="8835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Key Message 3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40872" name="Rectangle 8"/>
          <p:cNvSpPr>
            <a:spLocks noChangeArrowheads="1"/>
          </p:cNvSpPr>
          <p:nvPr/>
        </p:nvSpPr>
        <p:spPr bwMode="auto">
          <a:xfrm>
            <a:off x="1557868" y="4810479"/>
            <a:ext cx="1006475" cy="105692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2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Support-ing 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Info. 1.3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40873" name="Rectangle 9"/>
          <p:cNvSpPr>
            <a:spLocks noChangeArrowheads="1"/>
          </p:cNvSpPr>
          <p:nvPr/>
        </p:nvSpPr>
        <p:spPr bwMode="auto">
          <a:xfrm>
            <a:off x="1557868" y="3699934"/>
            <a:ext cx="1006475" cy="10569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Support-ing 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Info. 1.2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40871" name="Rectangle 7"/>
          <p:cNvSpPr>
            <a:spLocks noChangeArrowheads="1"/>
          </p:cNvSpPr>
          <p:nvPr/>
        </p:nvSpPr>
        <p:spPr bwMode="auto">
          <a:xfrm>
            <a:off x="1557868" y="2575279"/>
            <a:ext cx="1006475" cy="105692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Support-ing 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Info. 1.1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5540880" name="Rectangle 16"/>
          <p:cNvSpPr>
            <a:spLocks noChangeArrowheads="1"/>
          </p:cNvSpPr>
          <p:nvPr/>
        </p:nvSpPr>
        <p:spPr bwMode="auto">
          <a:xfrm>
            <a:off x="2564339" y="2575279"/>
            <a:ext cx="1828800" cy="105692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40882" name="Text Box 18"/>
          <p:cNvSpPr txBox="1">
            <a:spLocks noChangeArrowheads="1"/>
          </p:cNvSpPr>
          <p:nvPr/>
        </p:nvSpPr>
        <p:spPr bwMode="auto">
          <a:xfrm>
            <a:off x="2564339" y="4810479"/>
            <a:ext cx="1828800" cy="105692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40883" name="Text Box 19"/>
          <p:cNvSpPr txBox="1">
            <a:spLocks noChangeArrowheads="1"/>
          </p:cNvSpPr>
          <p:nvPr/>
        </p:nvSpPr>
        <p:spPr bwMode="auto">
          <a:xfrm>
            <a:off x="2564339" y="3699934"/>
            <a:ext cx="1828800" cy="10569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40874" name="Rectangle 10"/>
          <p:cNvSpPr>
            <a:spLocks noChangeArrowheads="1"/>
          </p:cNvSpPr>
          <p:nvPr/>
        </p:nvSpPr>
        <p:spPr bwMode="auto">
          <a:xfrm>
            <a:off x="4621743" y="2575279"/>
            <a:ext cx="990597" cy="105692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2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Support-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ing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Info. 2.1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40875" name="Rectangle 11"/>
          <p:cNvSpPr>
            <a:spLocks noChangeArrowheads="1"/>
          </p:cNvSpPr>
          <p:nvPr/>
        </p:nvSpPr>
        <p:spPr bwMode="auto">
          <a:xfrm>
            <a:off x="4605864" y="3699934"/>
            <a:ext cx="990600" cy="10569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2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Support-ing 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Info.  2.2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40876" name="Rectangle 12"/>
          <p:cNvSpPr>
            <a:spLocks noChangeArrowheads="1"/>
          </p:cNvSpPr>
          <p:nvPr/>
        </p:nvSpPr>
        <p:spPr bwMode="auto">
          <a:xfrm>
            <a:off x="4621739" y="4810479"/>
            <a:ext cx="990600" cy="105692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Support-ing 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Info. 2.3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5540881" name="Text Box 17"/>
          <p:cNvSpPr txBox="1">
            <a:spLocks noChangeArrowheads="1"/>
          </p:cNvSpPr>
          <p:nvPr/>
        </p:nvSpPr>
        <p:spPr bwMode="auto">
          <a:xfrm>
            <a:off x="5599677" y="2582334"/>
            <a:ext cx="1920875" cy="105692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40884" name="Text Box 20"/>
          <p:cNvSpPr txBox="1">
            <a:spLocks noChangeArrowheads="1"/>
          </p:cNvSpPr>
          <p:nvPr/>
        </p:nvSpPr>
        <p:spPr bwMode="auto">
          <a:xfrm>
            <a:off x="5596468" y="3699934"/>
            <a:ext cx="1920875" cy="10569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40885" name="Text Box 21"/>
          <p:cNvSpPr txBox="1">
            <a:spLocks noChangeArrowheads="1"/>
          </p:cNvSpPr>
          <p:nvPr/>
        </p:nvSpPr>
        <p:spPr bwMode="auto">
          <a:xfrm>
            <a:off x="5612340" y="4810479"/>
            <a:ext cx="1920875" cy="105692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7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40877" name="Rectangle 13"/>
          <p:cNvSpPr>
            <a:spLocks noChangeArrowheads="1"/>
          </p:cNvSpPr>
          <p:nvPr/>
        </p:nvSpPr>
        <p:spPr bwMode="auto">
          <a:xfrm>
            <a:off x="7669739" y="2575279"/>
            <a:ext cx="990600" cy="105692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2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Support-ing 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Info. 3.1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40878" name="Rectangle 14"/>
          <p:cNvSpPr>
            <a:spLocks noChangeArrowheads="1"/>
          </p:cNvSpPr>
          <p:nvPr/>
        </p:nvSpPr>
        <p:spPr bwMode="auto">
          <a:xfrm>
            <a:off x="7669739" y="3699934"/>
            <a:ext cx="990600" cy="105692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Support-ing 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Info. 3.2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40879" name="Rectangle 15"/>
          <p:cNvSpPr>
            <a:spLocks noChangeArrowheads="1"/>
          </p:cNvSpPr>
          <p:nvPr/>
        </p:nvSpPr>
        <p:spPr bwMode="auto">
          <a:xfrm>
            <a:off x="7669739" y="4810479"/>
            <a:ext cx="990600" cy="105692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Support-ing 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Info.  3.3</a:t>
            </a: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40886" name="Text Box 22"/>
          <p:cNvSpPr txBox="1">
            <a:spLocks noChangeArrowheads="1"/>
          </p:cNvSpPr>
          <p:nvPr/>
        </p:nvSpPr>
        <p:spPr bwMode="auto">
          <a:xfrm>
            <a:off x="8660340" y="2575279"/>
            <a:ext cx="1920875" cy="105692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40887" name="Text Box 23"/>
          <p:cNvSpPr txBox="1">
            <a:spLocks noChangeArrowheads="1"/>
          </p:cNvSpPr>
          <p:nvPr/>
        </p:nvSpPr>
        <p:spPr bwMode="auto">
          <a:xfrm>
            <a:off x="8660340" y="3699934"/>
            <a:ext cx="1920875" cy="105692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40888" name="Text Box 24"/>
          <p:cNvSpPr txBox="1">
            <a:spLocks noChangeArrowheads="1"/>
          </p:cNvSpPr>
          <p:nvPr/>
        </p:nvSpPr>
        <p:spPr bwMode="auto">
          <a:xfrm>
            <a:off x="8660340" y="4810479"/>
            <a:ext cx="1920875" cy="105692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5601" y="5838059"/>
            <a:ext cx="8974667" cy="242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Hyer, RN, Covello VT. Effective media communication during public health emergencies: a WHO handbook.  WHO Press, Geneva, 2007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552C1F-3664-4349-A077-46A1BF1442C5}"/>
              </a:ext>
            </a:extLst>
          </p:cNvPr>
          <p:cNvSpPr txBox="1"/>
          <p:nvPr/>
        </p:nvSpPr>
        <p:spPr>
          <a:xfrm>
            <a:off x="4965963" y="1094755"/>
            <a:ext cx="5407553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78" b="0" i="1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&lt;&lt;Empathetic transition&gt;&gt;</a:t>
            </a:r>
          </a:p>
        </p:txBody>
      </p:sp>
    </p:spTree>
    <p:extLst>
      <p:ext uri="{BB962C8B-B14F-4D97-AF65-F5344CB8AC3E}">
        <p14:creationId xmlns:p14="http://schemas.microsoft.com/office/powerpoint/2010/main" val="11486430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8067F-C7FF-0198-EDCD-28E2347EB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82ECF-59F6-30EE-4D4B-75509B3121E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200" dirty="0">
              <a:latin typeface="+mj-lt"/>
            </a:endParaRPr>
          </a:p>
          <a:p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Message Map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55427C-0B7C-134A-A323-4639036E196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i="1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i="1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i="1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ea typeface="+mn-lt"/>
                <a:cs typeface="+mn-lt"/>
              </a:rPr>
              <a:t>Based on Rule of 3 Tool and 27/9/3 Tool</a:t>
            </a:r>
          </a:p>
        </p:txBody>
      </p:sp>
    </p:spTree>
    <p:extLst>
      <p:ext uri="{BB962C8B-B14F-4D97-AF65-F5344CB8AC3E}">
        <p14:creationId xmlns:p14="http://schemas.microsoft.com/office/powerpoint/2010/main" val="15329881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378B8-ABC8-5284-5826-DA12E96572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What is a “Message Map?”</a:t>
            </a:r>
          </a:p>
        </p:txBody>
      </p:sp>
    </p:spTree>
    <p:extLst>
      <p:ext uri="{BB962C8B-B14F-4D97-AF65-F5344CB8AC3E}">
        <p14:creationId xmlns:p14="http://schemas.microsoft.com/office/powerpoint/2010/main" val="21424846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2C1C5-3DB4-FE76-A0DF-90A9F698F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FB3FA-62EF-6E17-3BBA-90C94BD28A7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200" dirty="0">
              <a:latin typeface="+mj-lt"/>
            </a:endParaRPr>
          </a:p>
          <a:p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Message Maps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CF90D4-FE2C-93AA-A487-F895B85D50F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2400" b="1" i="1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ea typeface="+mn-lt"/>
                <a:cs typeface="+mn-lt"/>
              </a:rPr>
              <a:t>Roadmaps for displaying detailed, hierarchically organized responses to anticipated high concern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i="1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ea typeface="+mn-lt"/>
                <a:cs typeface="+mn-lt"/>
              </a:rPr>
              <a:t>Provide accurate and easily understood messages for high concern issues</a:t>
            </a:r>
          </a:p>
        </p:txBody>
      </p:sp>
    </p:spTree>
    <p:extLst>
      <p:ext uri="{BB962C8B-B14F-4D97-AF65-F5344CB8AC3E}">
        <p14:creationId xmlns:p14="http://schemas.microsoft.com/office/powerpoint/2010/main" val="15714006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17E6D-E3C1-1B87-5410-938192390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272AF-13F3-72CE-8B1A-6E9142FBFDA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200" dirty="0">
              <a:latin typeface="+mj-lt"/>
            </a:endParaRPr>
          </a:p>
          <a:p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Message Map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029F19E-7CBD-809E-1354-C2AED8A28638}"/>
              </a:ext>
            </a:extLst>
          </p:cNvPr>
          <p:cNvGrpSpPr/>
          <p:nvPr/>
        </p:nvGrpSpPr>
        <p:grpSpPr>
          <a:xfrm>
            <a:off x="4779964" y="775252"/>
            <a:ext cx="5758132" cy="4666699"/>
            <a:chOff x="1676401" y="1300163"/>
            <a:chExt cx="9023350" cy="5557838"/>
          </a:xfrm>
        </p:grpSpPr>
        <p:sp>
          <p:nvSpPr>
            <p:cNvPr id="50" name="Rectangle 4">
              <a:extLst>
                <a:ext uri="{FF2B5EF4-FFF2-40B4-BE49-F238E27FC236}">
                  <a16:creationId xmlns:a16="http://schemas.microsoft.com/office/drawing/2014/main" id="{28FE7AEC-3147-82AF-EFF2-B8A4DD634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2276" y="1325563"/>
              <a:ext cx="2835275" cy="1371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Key Message 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	</a:t>
              </a: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1" name="Rectangle 5">
              <a:extLst>
                <a:ext uri="{FF2B5EF4-FFF2-40B4-BE49-F238E27FC236}">
                  <a16:creationId xmlns:a16="http://schemas.microsoft.com/office/drawing/2014/main" id="{843E3282-CA25-D511-C010-4DB8A9036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276" y="1300163"/>
              <a:ext cx="2911475" cy="1371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Key Message 2</a:t>
              </a: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ゴシック" panose="020B0609070205080204" pitchFamily="49" charset="-128"/>
                  <a:cs typeface="Calibri" panose="020F0502020204030204" pitchFamily="34" charset="0"/>
                </a:rPr>
                <a:t>	 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2" name="Rectangle 6">
              <a:extLst>
                <a:ext uri="{FF2B5EF4-FFF2-40B4-BE49-F238E27FC236}">
                  <a16:creationId xmlns:a16="http://schemas.microsoft.com/office/drawing/2014/main" id="{EE74A8FE-DA5F-6932-2EF8-131016691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8276" y="1300163"/>
              <a:ext cx="2835275" cy="1371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Key Message 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3</a:t>
              </a: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ゴシック" panose="020B0609070205080204" pitchFamily="49" charset="-128"/>
                  <a:cs typeface="Calibri" panose="020F0502020204030204" pitchFamily="34" charset="0"/>
                </a:rPr>
                <a:t>	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3" name="Rectangle 7">
              <a:extLst>
                <a:ext uri="{FF2B5EF4-FFF2-40B4-BE49-F238E27FC236}">
                  <a16:creationId xmlns:a16="http://schemas.microsoft.com/office/drawing/2014/main" id="{5AB254A8-8CF5-FF04-88C5-AEB73D3DC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6401" y="2944814"/>
              <a:ext cx="100647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 1.1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54" name="Rectangle 8">
              <a:extLst>
                <a:ext uri="{FF2B5EF4-FFF2-40B4-BE49-F238E27FC236}">
                  <a16:creationId xmlns:a16="http://schemas.microsoft.com/office/drawing/2014/main" id="{6827EADD-108E-DF32-94A0-9648688DF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6401" y="5668964"/>
              <a:ext cx="100647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1.3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5" name="Rectangle 9">
              <a:extLst>
                <a:ext uri="{FF2B5EF4-FFF2-40B4-BE49-F238E27FC236}">
                  <a16:creationId xmlns:a16="http://schemas.microsoft.com/office/drawing/2014/main" id="{D621AAB0-AEDF-69AB-EA08-E26A7ABE6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6401" y="4279900"/>
              <a:ext cx="1006475" cy="11890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1.2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6" name="Rectangle 10">
              <a:extLst>
                <a:ext uri="{FF2B5EF4-FFF2-40B4-BE49-F238E27FC236}">
                  <a16:creationId xmlns:a16="http://schemas.microsoft.com/office/drawing/2014/main" id="{D2743539-21A5-8DE9-F0CC-5CD0C95E1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276" y="2944814"/>
              <a:ext cx="112712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2.1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7" name="Rectangle 11">
              <a:extLst>
                <a:ext uri="{FF2B5EF4-FFF2-40B4-BE49-F238E27FC236}">
                  <a16:creationId xmlns:a16="http://schemas.microsoft.com/office/drawing/2014/main" id="{B6055041-3172-A032-6173-DC899158F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400" y="4267200"/>
              <a:ext cx="990600" cy="11890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2.2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8" name="Rectangle 12">
              <a:extLst>
                <a:ext uri="{FF2B5EF4-FFF2-40B4-BE49-F238E27FC236}">
                  <a16:creationId xmlns:a16="http://schemas.microsoft.com/office/drawing/2014/main" id="{36E8DE64-173B-BBA7-A96B-681521209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275" y="5668964"/>
              <a:ext cx="990600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2.3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59" name="Rectangle 13">
              <a:extLst>
                <a:ext uri="{FF2B5EF4-FFF2-40B4-BE49-F238E27FC236}">
                  <a16:creationId xmlns:a16="http://schemas.microsoft.com/office/drawing/2014/main" id="{D243F492-846F-2046-C211-6FAC386F8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8275" y="2944814"/>
              <a:ext cx="990600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3.1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0" name="Rectangle 14">
              <a:extLst>
                <a:ext uri="{FF2B5EF4-FFF2-40B4-BE49-F238E27FC236}">
                  <a16:creationId xmlns:a16="http://schemas.microsoft.com/office/drawing/2014/main" id="{7B856809-B68C-AA32-A5BC-D6A5882AB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8275" y="4316414"/>
              <a:ext cx="990600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3.2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1" name="Rectangle 15">
              <a:extLst>
                <a:ext uri="{FF2B5EF4-FFF2-40B4-BE49-F238E27FC236}">
                  <a16:creationId xmlns:a16="http://schemas.microsoft.com/office/drawing/2014/main" id="{975F6494-636B-0824-A5C7-54DA6BAAB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8275" y="5668964"/>
              <a:ext cx="990600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3.3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2" name="Rectangle 16">
              <a:extLst>
                <a:ext uri="{FF2B5EF4-FFF2-40B4-BE49-F238E27FC236}">
                  <a16:creationId xmlns:a16="http://schemas.microsoft.com/office/drawing/2014/main" id="{8062114A-6393-6FC4-CFB1-914D2FAC1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2875" y="2944814"/>
              <a:ext cx="1828800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3" name="Text Box 17">
              <a:extLst>
                <a:ext uri="{FF2B5EF4-FFF2-40B4-BE49-F238E27FC236}">
                  <a16:creationId xmlns:a16="http://schemas.microsoft.com/office/drawing/2014/main" id="{9232498A-8D94-BD28-DA08-B71F7AD0FF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0876" y="2944814"/>
              <a:ext cx="192087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  <p:sp>
          <p:nvSpPr>
            <p:cNvPr id="64" name="Text Box 18">
              <a:extLst>
                <a:ext uri="{FF2B5EF4-FFF2-40B4-BE49-F238E27FC236}">
                  <a16:creationId xmlns:a16="http://schemas.microsoft.com/office/drawing/2014/main" id="{0B65C913-580E-F0D3-E39E-998CBC846A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2875" y="5668964"/>
              <a:ext cx="1828800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  <p:sp>
          <p:nvSpPr>
            <p:cNvPr id="65" name="Text Box 19">
              <a:extLst>
                <a:ext uri="{FF2B5EF4-FFF2-40B4-BE49-F238E27FC236}">
                  <a16:creationId xmlns:a16="http://schemas.microsoft.com/office/drawing/2014/main" id="{B9F33505-B566-7256-E5DA-D120C91907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5492" y="4279900"/>
              <a:ext cx="1982059" cy="11890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  <p:sp>
          <p:nvSpPr>
            <p:cNvPr id="66" name="Text Box 20">
              <a:extLst>
                <a:ext uri="{FF2B5EF4-FFF2-40B4-BE49-F238E27FC236}">
                  <a16:creationId xmlns:a16="http://schemas.microsoft.com/office/drawing/2014/main" id="{7C94FB47-0D6F-682E-6C62-8CAE8C31D2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5001" y="4267200"/>
              <a:ext cx="1920875" cy="11890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  <p:sp>
          <p:nvSpPr>
            <p:cNvPr id="67" name="Text Box 21">
              <a:extLst>
                <a:ext uri="{FF2B5EF4-FFF2-40B4-BE49-F238E27FC236}">
                  <a16:creationId xmlns:a16="http://schemas.microsoft.com/office/drawing/2014/main" id="{333E5A8D-A7F8-5B7C-3DA3-A392BE3B2B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0876" y="5668964"/>
              <a:ext cx="192087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  <p:sp>
          <p:nvSpPr>
            <p:cNvPr id="68" name="Text Box 22">
              <a:extLst>
                <a:ext uri="{FF2B5EF4-FFF2-40B4-BE49-F238E27FC236}">
                  <a16:creationId xmlns:a16="http://schemas.microsoft.com/office/drawing/2014/main" id="{DD5F3D0A-896B-83A5-F3B6-BD9C66C196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0017" y="2944814"/>
              <a:ext cx="1920875" cy="11812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  <p:sp>
          <p:nvSpPr>
            <p:cNvPr id="69" name="Text Box 23">
              <a:extLst>
                <a:ext uri="{FF2B5EF4-FFF2-40B4-BE49-F238E27FC236}">
                  <a16:creationId xmlns:a16="http://schemas.microsoft.com/office/drawing/2014/main" id="{4C9C587E-E4F1-5AB2-4963-74B4119B38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78876" y="4316414"/>
              <a:ext cx="192087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  <p:sp>
          <p:nvSpPr>
            <p:cNvPr id="70" name="Text Box 24">
              <a:extLst>
                <a:ext uri="{FF2B5EF4-FFF2-40B4-BE49-F238E27FC236}">
                  <a16:creationId xmlns:a16="http://schemas.microsoft.com/office/drawing/2014/main" id="{D83840DD-25BB-D3E9-26D0-363C4E4436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78876" y="5668964"/>
              <a:ext cx="192087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89618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5C1E27E4-0021-4432-708B-5D004FE4F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995" y="0"/>
            <a:ext cx="7990932" cy="1521691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2252036" y="1382350"/>
            <a:ext cx="7581972" cy="4559969"/>
            <a:chOff x="1676401" y="1300163"/>
            <a:chExt cx="9023350" cy="5557838"/>
          </a:xfrm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1692276" y="1325563"/>
              <a:ext cx="2835275" cy="1371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Key Message 1</a:t>
              </a: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ＭＳ ゴシック" panose="020B0609070205080204" pitchFamily="49" charset="-128"/>
                  <a:cs typeface="+mn-cs"/>
                </a:rPr>
                <a:t>Remove   Standing Water</a:t>
              </a: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4740276" y="1300163"/>
              <a:ext cx="2911475" cy="1371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Key Message 2</a:t>
              </a: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ＭＳ ゴシック" panose="020B0609070205080204" pitchFamily="49" charset="-128"/>
                  <a:cs typeface="+mn-cs"/>
                </a:rPr>
                <a:t>Wear Protective Clothing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7788276" y="1300163"/>
              <a:ext cx="2835275" cy="1371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Key Message 3</a:t>
              </a: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ＭＳ ゴシック" panose="020B0609070205080204" pitchFamily="49" charset="-128"/>
                  <a:cs typeface="+mn-cs"/>
                </a:rPr>
                <a:t>Use Insect Repellent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1676401" y="2944814"/>
              <a:ext cx="100647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 1.1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1676401" y="5668964"/>
              <a:ext cx="100647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1.3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1676401" y="4279900"/>
              <a:ext cx="1006475" cy="11890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1.2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4740276" y="2944814"/>
              <a:ext cx="112712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2.1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4724400" y="4267200"/>
              <a:ext cx="990600" cy="11890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2.2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1" name="Rectangle 12"/>
            <p:cNvSpPr>
              <a:spLocks noChangeArrowheads="1"/>
            </p:cNvSpPr>
            <p:nvPr/>
          </p:nvSpPr>
          <p:spPr bwMode="auto">
            <a:xfrm>
              <a:off x="4740275" y="5668964"/>
              <a:ext cx="990600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2.3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7788275" y="2944814"/>
              <a:ext cx="990600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3.1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7788275" y="4316414"/>
              <a:ext cx="990600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3.2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4" name="Rectangle 15"/>
            <p:cNvSpPr>
              <a:spLocks noChangeArrowheads="1"/>
            </p:cNvSpPr>
            <p:nvPr/>
          </p:nvSpPr>
          <p:spPr bwMode="auto">
            <a:xfrm>
              <a:off x="7788275" y="5668964"/>
              <a:ext cx="990600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3.3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5" name="Rectangle 16"/>
            <p:cNvSpPr>
              <a:spLocks noChangeArrowheads="1"/>
            </p:cNvSpPr>
            <p:nvPr/>
          </p:nvSpPr>
          <p:spPr bwMode="auto">
            <a:xfrm>
              <a:off x="2682875" y="2944814"/>
              <a:ext cx="1828800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Puddles</a:t>
              </a:r>
            </a:p>
          </p:txBody>
        </p: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5730876" y="2944814"/>
              <a:ext cx="192087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ＭＳ Ｐゴシック" charset="0"/>
              </a:endParaRP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ＭＳ Ｐゴシック" charset="0"/>
                </a:rPr>
                <a:t>Long Sleeves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2682875" y="5668964"/>
              <a:ext cx="1828800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ＭＳ Ｐゴシック" charset="0"/>
                </a:rPr>
                <a:t>Cup/Capful of Water</a:t>
              </a:r>
              <a:endPara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ＭＳ Ｐゴシック" charset="0"/>
              </a:endParaRP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2545492" y="4279900"/>
              <a:ext cx="1982059" cy="11890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ＭＳ Ｐゴシック" charset="0"/>
                </a:rPr>
                <a:t>Flower pots/ Bird Baths/ 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ＭＳ Ｐゴシック" charset="0"/>
                </a:rPr>
                <a:t>Old Tires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5715001" y="4267200"/>
              <a:ext cx="1920875" cy="11890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ＭＳ Ｐゴシック" charset="0"/>
              </a:endParaRP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ＭＳ Ｐゴシック" charset="0"/>
                </a:rPr>
                <a:t>Long Pants</a:t>
              </a:r>
            </a:p>
          </p:txBody>
        </p:sp>
        <p:sp>
          <p:nvSpPr>
            <p:cNvPr id="30" name="Text Box 21"/>
            <p:cNvSpPr txBox="1">
              <a:spLocks noChangeArrowheads="1"/>
            </p:cNvSpPr>
            <p:nvPr/>
          </p:nvSpPr>
          <p:spPr bwMode="auto">
            <a:xfrm>
              <a:off x="5730876" y="5668964"/>
              <a:ext cx="192087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ＭＳ Ｐゴシック" charset="0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ＭＳ Ｐゴシック" charset="0"/>
                </a:rPr>
                <a:t>Dusk and Dawn</a:t>
              </a: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8730017" y="2944814"/>
              <a:ext cx="1920875" cy="11812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ＭＳ Ｐゴシック" charset="0"/>
                </a:rPr>
                <a:t>DEET</a:t>
              </a:r>
            </a:p>
          </p:txBody>
        </p:sp>
        <p:sp>
          <p:nvSpPr>
            <p:cNvPr id="32" name="Text Box 23"/>
            <p:cNvSpPr txBox="1">
              <a:spLocks noChangeArrowheads="1"/>
            </p:cNvSpPr>
            <p:nvPr/>
          </p:nvSpPr>
          <p:spPr bwMode="auto">
            <a:xfrm>
              <a:off x="8778876" y="4316414"/>
              <a:ext cx="192087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ＭＳ Ｐゴシック" charset="0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ＭＳ Ｐゴシック" charset="0"/>
                </a:rPr>
                <a:t>23%-30%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ＭＳ Ｐゴシック" charset="0"/>
                </a:rPr>
                <a:t>DEET</a:t>
              </a:r>
            </a:p>
          </p:txBody>
        </p:sp>
        <p:sp>
          <p:nvSpPr>
            <p:cNvPr id="33" name="Text Box 24"/>
            <p:cNvSpPr txBox="1">
              <a:spLocks noChangeArrowheads="1"/>
            </p:cNvSpPr>
            <p:nvPr/>
          </p:nvSpPr>
          <p:spPr bwMode="auto">
            <a:xfrm>
              <a:off x="8778876" y="5668964"/>
              <a:ext cx="192087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ＭＳ Ｐゴシック" charset="0"/>
                </a:rPr>
                <a:t>Medical Research</a:t>
              </a:r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 flipV="1">
            <a:off x="2660630" y="1450863"/>
            <a:ext cx="5078162" cy="180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2376230" y="3217911"/>
            <a:ext cx="700" cy="25161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4915896" y="3216309"/>
            <a:ext cx="700" cy="25161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7513112" y="3216309"/>
            <a:ext cx="700" cy="25161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2655685" y="2420235"/>
            <a:ext cx="5078162" cy="180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8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D53525-A547-6B57-673A-B4E7CE263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0F2032-18A5-854F-B293-5BCF71813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93934">
            <a:off x="6938224" y="398451"/>
            <a:ext cx="1738557" cy="186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F0679-7193-874E-8E3E-B64079E8C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892" y="791851"/>
            <a:ext cx="4147108" cy="5091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6F3DC1-DBD9-3A46-926E-21510557C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20067">
            <a:off x="7288008" y="1874724"/>
            <a:ext cx="1799832" cy="22151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2D7E37-EEA8-8445-A15B-333CCB62B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19443">
            <a:off x="7519845" y="3199487"/>
            <a:ext cx="1778063" cy="241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0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D9D83-2945-7B92-372C-9485F2BB5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51698-395A-4239-0897-D6BB93990F4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200" dirty="0">
              <a:latin typeface="+mj-lt"/>
            </a:endParaRPr>
          </a:p>
          <a:p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Infographic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2ADBA9-C14D-6B92-D7EE-B401D5D3C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1"/>
          <a:stretch/>
        </p:blipFill>
        <p:spPr bwMode="auto">
          <a:xfrm>
            <a:off x="3717428" y="438766"/>
            <a:ext cx="7440767" cy="528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7703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E7816-0095-83CA-560D-1003265E5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2E5340D-13CB-C942-7553-DE340FE74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699" y="37995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2005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52A6F-C958-A5E2-94C1-65F1FAC14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21858-2C3B-9ABA-8563-A412D2819D9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Open Houses/Poster Stations</a:t>
            </a:r>
          </a:p>
          <a:p>
            <a:r>
              <a:rPr lang="en-US" dirty="0">
                <a:latin typeface="+mj-lt"/>
              </a:rPr>
              <a:t>Posters at an Open House/Expert Availability Style Meeting</a:t>
            </a:r>
          </a:p>
        </p:txBody>
      </p:sp>
      <p:pic>
        <p:nvPicPr>
          <p:cNvPr id="7" name="Content Placeholder 3" descr="Open Hse Liz.jpg">
            <a:extLst>
              <a:ext uri="{FF2B5EF4-FFF2-40B4-BE49-F238E27FC236}">
                <a16:creationId xmlns:a16="http://schemas.microsoft.com/office/drawing/2014/main" id="{08BEA89F-3B5F-4ABA-9FEB-ECE4CD69D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628" y="1922615"/>
            <a:ext cx="8679637" cy="3535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172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easurement tools">
            <a:extLst>
              <a:ext uri="{FF2B5EF4-FFF2-40B4-BE49-F238E27FC236}">
                <a16:creationId xmlns:a16="http://schemas.microsoft.com/office/drawing/2014/main" id="{A06F72D4-C9E4-0836-ACE5-0A521462D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l="19231" t="9090" r="5218" b="21015"/>
          <a:stretch>
            <a:fillRect/>
          </a:stretch>
        </p:blipFill>
        <p:spPr>
          <a:xfrm>
            <a:off x="5305425" y="1887855"/>
            <a:ext cx="6886575" cy="42462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DE556E-A39C-2821-7194-D2CC9F4F3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Crisis Communication: </a:t>
            </a:r>
            <a:br>
              <a:rPr lang="en-US" dirty="0"/>
            </a:br>
            <a:r>
              <a:rPr lang="en-US" dirty="0"/>
              <a:t>Best Practices Toolbox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23062-270B-5F9E-33D4-FB43451AAA6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8117CC79-8E9D-48E8-A5F3-D91D3B88C2B4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939C783-F26E-5B07-267A-13954B6AB3D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326005" y="2234564"/>
            <a:ext cx="741045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723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F61AD-A88E-F1E2-B256-73F1E96A8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B64B6-C3C0-CD6C-8B4B-C343F537055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Nine Principles of Message Mapping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2B7E8-4E73-EC56-1898-48B59187236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400" dirty="0">
                <a:ea typeface="+mn-lt"/>
                <a:cs typeface="+mn-lt"/>
              </a:rPr>
              <a:t>3 key messages (presented in less than 9 seconds or 27 words)</a:t>
            </a:r>
          </a:p>
          <a:p>
            <a:r>
              <a:rPr lang="en-US" sz="2400" dirty="0">
                <a:ea typeface="+mn-lt"/>
                <a:cs typeface="+mn-lt"/>
              </a:rPr>
              <a:t>	(27/9/3 Tool)</a:t>
            </a:r>
          </a:p>
          <a:p>
            <a:pPr marL="457200" indent="-457200">
              <a:buFont typeface="+mj-lt"/>
              <a:buAutoNum type="arabicParenR" startAt="2"/>
            </a:pPr>
            <a:r>
              <a:rPr lang="en-US" sz="2400" dirty="0">
                <a:ea typeface="+mn-lt"/>
                <a:cs typeface="+mn-lt"/>
              </a:rPr>
              <a:t>Begins at an average educational grade minus four</a:t>
            </a:r>
          </a:p>
          <a:p>
            <a:r>
              <a:rPr lang="en-US" sz="2400" dirty="0">
                <a:ea typeface="+mn-lt"/>
                <a:cs typeface="+mn-lt"/>
              </a:rPr>
              <a:t>	(AGL-4 tool)</a:t>
            </a:r>
          </a:p>
          <a:p>
            <a:pPr marL="457200" indent="-457200">
              <a:buFont typeface="+mj-lt"/>
              <a:buAutoNum type="arabicParenR" startAt="3"/>
            </a:pPr>
            <a:r>
              <a:rPr lang="en-US" sz="2400" dirty="0">
                <a:ea typeface="+mn-lt"/>
                <a:cs typeface="+mn-lt"/>
              </a:rPr>
              <a:t>Puts the most important messages first and last</a:t>
            </a:r>
          </a:p>
          <a:p>
            <a:r>
              <a:rPr lang="en-US" sz="2400" dirty="0">
                <a:ea typeface="+mn-lt"/>
                <a:cs typeface="+mn-lt"/>
              </a:rPr>
              <a:t>	Primacy/recency (PR tool)</a:t>
            </a:r>
          </a:p>
          <a:p>
            <a:pPr marL="457200" indent="-457200">
              <a:buFont typeface="+mj-lt"/>
              <a:buAutoNum type="arabicParenR" startAt="4"/>
            </a:pPr>
            <a:r>
              <a:rPr lang="en-US" sz="2400" dirty="0">
                <a:ea typeface="+mn-lt"/>
                <a:cs typeface="+mn-lt"/>
              </a:rPr>
              <a:t>Cites third parties perceived by stakeholders as credible</a:t>
            </a:r>
          </a:p>
          <a:p>
            <a:pPr marL="457200" indent="-457200">
              <a:buFont typeface="+mj-lt"/>
              <a:buAutoNum type="arabicParenR" startAt="4"/>
            </a:pPr>
            <a:r>
              <a:rPr lang="en-US" sz="2400" dirty="0">
                <a:ea typeface="+mn-lt"/>
                <a:cs typeface="+mn-lt"/>
              </a:rPr>
              <a:t>Begins with a genuine statement of listening and caring</a:t>
            </a:r>
          </a:p>
          <a:p>
            <a:r>
              <a:rPr lang="en-US" sz="2400" dirty="0">
                <a:ea typeface="+mn-lt"/>
                <a:cs typeface="+mn-lt"/>
              </a:rPr>
              <a:t>	(CCO Tool)</a:t>
            </a:r>
          </a:p>
        </p:txBody>
      </p:sp>
    </p:spTree>
    <p:extLst>
      <p:ext uri="{BB962C8B-B14F-4D97-AF65-F5344CB8AC3E}">
        <p14:creationId xmlns:p14="http://schemas.microsoft.com/office/powerpoint/2010/main" val="15412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71D86-3F23-5D6D-B9E4-1D9214E67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C4E3F-A266-5641-80EF-0C8CB211BBF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Nine Principles of Message Mapping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AA1BA2-8142-39A0-6463-811F9C4C475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arenR" startAt="6"/>
            </a:pPr>
            <a:endParaRPr lang="en-US" sz="2400" dirty="0">
              <a:ea typeface="+mn-lt"/>
              <a:cs typeface="+mn-lt"/>
            </a:endParaRPr>
          </a:p>
          <a:p>
            <a:pPr marL="457200" indent="-457200">
              <a:buFont typeface="+mj-lt"/>
              <a:buAutoNum type="arabicParenR" startAt="6"/>
            </a:pPr>
            <a:r>
              <a:rPr lang="en-US" sz="2400" dirty="0">
                <a:ea typeface="+mn-lt"/>
                <a:cs typeface="+mn-lt"/>
              </a:rPr>
              <a:t>Uses graphics, visual aids, analogies and narratives</a:t>
            </a:r>
          </a:p>
          <a:p>
            <a:pPr marL="457200" indent="-457200">
              <a:buFont typeface="+mj-lt"/>
              <a:buAutoNum type="arabicParenR" startAt="6"/>
            </a:pPr>
            <a:r>
              <a:rPr lang="en-US" sz="2400" dirty="0">
                <a:ea typeface="+mn-lt"/>
                <a:cs typeface="+mn-lt"/>
              </a:rPr>
              <a:t>Balances negatives and positives</a:t>
            </a:r>
          </a:p>
          <a:p>
            <a:r>
              <a:rPr lang="en-US" sz="2400" dirty="0">
                <a:ea typeface="+mn-lt"/>
                <a:cs typeface="+mn-lt"/>
              </a:rPr>
              <a:t>	1N = 3P Tool</a:t>
            </a:r>
          </a:p>
          <a:p>
            <a:pPr marL="457200" indent="-457200">
              <a:buFont typeface="+mj-lt"/>
              <a:buAutoNum type="arabicParenR" startAt="8"/>
            </a:pPr>
            <a:r>
              <a:rPr lang="en-US" sz="2400" dirty="0">
                <a:ea typeface="+mn-lt"/>
                <a:cs typeface="+mn-lt"/>
              </a:rPr>
              <a:t>Uses the “Tell me, Tell me more, Tell me again” model to present information</a:t>
            </a:r>
          </a:p>
          <a:p>
            <a:pPr marL="457200" indent="-457200">
              <a:buFont typeface="+mj-lt"/>
              <a:buAutoNum type="arabicParenR" startAt="8"/>
            </a:pPr>
            <a:r>
              <a:rPr lang="en-US" sz="2400" dirty="0">
                <a:ea typeface="+mn-lt"/>
                <a:cs typeface="+mn-lt"/>
              </a:rPr>
              <a:t>Each message in the map should be able to stand on its own (i.e., without reference to other messages)</a:t>
            </a:r>
          </a:p>
        </p:txBody>
      </p:sp>
    </p:spTree>
    <p:extLst>
      <p:ext uri="{BB962C8B-B14F-4D97-AF65-F5344CB8AC3E}">
        <p14:creationId xmlns:p14="http://schemas.microsoft.com/office/powerpoint/2010/main" val="63223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39770-51D3-A8DE-D9EC-006444099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401C0-C45E-6F09-45FF-B8B040AA694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Message Mapping Resource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3F2D74-6472-7C3F-03AE-AC677BB6EC3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cs typeface="Calibri" panose="020F0502020204030204" pitchFamily="34" charset="0"/>
              </a:rPr>
              <a:t>ATSDR/CDC Communication Toolkit</a:t>
            </a:r>
          </a:p>
          <a:p>
            <a:r>
              <a:rPr lang="en-US" sz="2400" dirty="0">
                <a:cs typeface="Calibri" panose="020F0502020204030204" pitchFamily="34" charset="0"/>
              </a:rPr>
              <a:t> </a:t>
            </a:r>
          </a:p>
          <a:p>
            <a:r>
              <a:rPr lang="en-US" sz="2400" dirty="0">
                <a:cs typeface="Calibri" panose="020F0502020204030204" pitchFamily="34" charset="0"/>
              </a:rPr>
              <a:t>“Message Mapping Template, Worksheet, and Checklist”</a:t>
            </a:r>
          </a:p>
          <a:p>
            <a:r>
              <a:rPr lang="en-US" sz="2400" dirty="0">
                <a:cs typeface="Calibri" panose="020F0502020204030204" pitchFamily="34" charset="0"/>
              </a:rPr>
              <a:t> </a:t>
            </a:r>
          </a:p>
          <a:p>
            <a:r>
              <a:rPr lang="en-US" sz="2400" dirty="0">
                <a:cs typeface="Calibri" panose="020F0502020204030204" pitchFamily="34" charset="0"/>
                <a:hlinkClick r:id="rId2"/>
              </a:rPr>
              <a:t>https://www.atsdr.cdc.gov/communications-toolkit/documents/12_message-mapping-tool-final-111015_508.pdf</a:t>
            </a:r>
            <a:endParaRPr lang="en-US" sz="24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49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8A8CB-941B-34A9-105F-7397A4C25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7C7FB-EE2B-08E8-5D40-95116A2FB5B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200" dirty="0">
              <a:latin typeface="+mj-lt"/>
            </a:endParaRPr>
          </a:p>
          <a:p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Message Maps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17208-5AB5-502E-5690-B3DFE94957F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Can be  used to answer questions from stakeholders and address concerns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Can be used for drafting briefings and presentations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Can be repurposed, e.g., infographic; fact sheet; poster at an open house</a:t>
            </a:r>
          </a:p>
        </p:txBody>
      </p:sp>
    </p:spTree>
    <p:extLst>
      <p:ext uri="{BB962C8B-B14F-4D97-AF65-F5344CB8AC3E}">
        <p14:creationId xmlns:p14="http://schemas.microsoft.com/office/powerpoint/2010/main" val="42582318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1F749-523A-012E-435A-63947DAD6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664153" y="472922"/>
            <a:ext cx="2848572" cy="85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89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Arial" panose="020B0604020202020204" pitchFamily="34" charset="0"/>
              </a:rPr>
              <a:t>Message Map Response FLOW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64154" y="1766096"/>
            <a:ext cx="2892559" cy="4051429"/>
            <a:chOff x="4113209" y="1071563"/>
            <a:chExt cx="3856746" cy="5401906"/>
          </a:xfrm>
        </p:grpSpPr>
        <p:sp>
          <p:nvSpPr>
            <p:cNvPr id="2053" name="Rectangle 5"/>
            <p:cNvSpPr>
              <a:spLocks noChangeArrowheads="1"/>
            </p:cNvSpPr>
            <p:nvPr/>
          </p:nvSpPr>
          <p:spPr bwMode="auto">
            <a:xfrm>
              <a:off x="4113210" y="1071563"/>
              <a:ext cx="3856745" cy="1371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rPr>
                <a:t>Key Message 1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Arial" panose="020B0604020202020204" pitchFamily="34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Arial" panose="020B0604020202020204" pitchFamily="34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113209" y="2665412"/>
              <a:ext cx="3856745" cy="1189037"/>
              <a:chOff x="632172" y="2716214"/>
              <a:chExt cx="3190874" cy="1189037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632172" y="2716214"/>
                <a:ext cx="1362076" cy="118903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9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Arial" panose="020B0604020202020204" pitchFamily="34" charset="0"/>
                  </a:rPr>
                  <a:t>Supporting Info. 1.1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11" name="Rectangle 16"/>
              <p:cNvSpPr>
                <a:spLocks noChangeArrowheads="1"/>
              </p:cNvSpPr>
              <p:nvPr/>
            </p:nvSpPr>
            <p:spPr bwMode="auto">
              <a:xfrm>
                <a:off x="1994246" y="2716214"/>
                <a:ext cx="1828800" cy="118903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4113209" y="3974922"/>
              <a:ext cx="3856745" cy="1189037"/>
              <a:chOff x="632172" y="2716214"/>
              <a:chExt cx="3190874" cy="1189037"/>
            </a:xfrm>
          </p:grpSpPr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632172" y="2716214"/>
                <a:ext cx="1362076" cy="118903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9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Arial" panose="020B0604020202020204" pitchFamily="34" charset="0"/>
                  </a:rPr>
                  <a:t>Supporting Info. 1.2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38" name="Rectangle 16"/>
              <p:cNvSpPr>
                <a:spLocks noChangeArrowheads="1"/>
              </p:cNvSpPr>
              <p:nvPr/>
            </p:nvSpPr>
            <p:spPr bwMode="auto">
              <a:xfrm>
                <a:off x="1994246" y="2716214"/>
                <a:ext cx="1828800" cy="118903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4113209" y="5284432"/>
              <a:ext cx="3856745" cy="1189037"/>
              <a:chOff x="632172" y="2716214"/>
              <a:chExt cx="3190874" cy="1189037"/>
            </a:xfrm>
          </p:grpSpPr>
          <p:sp>
            <p:nvSpPr>
              <p:cNvPr id="46" name="Rectangle 7"/>
              <p:cNvSpPr>
                <a:spLocks noChangeArrowheads="1"/>
              </p:cNvSpPr>
              <p:nvPr/>
            </p:nvSpPr>
            <p:spPr bwMode="auto">
              <a:xfrm>
                <a:off x="632172" y="2716214"/>
                <a:ext cx="1362076" cy="118903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9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Arial" panose="020B0604020202020204" pitchFamily="34" charset="0"/>
                  </a:rPr>
                  <a:t>Supporting Info. 1.3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7" name="Rectangle 16"/>
              <p:cNvSpPr>
                <a:spLocks noChangeArrowheads="1"/>
              </p:cNvSpPr>
              <p:nvPr/>
            </p:nvSpPr>
            <p:spPr bwMode="auto">
              <a:xfrm>
                <a:off x="1994246" y="2716214"/>
                <a:ext cx="1828800" cy="118903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4647008" y="1775223"/>
            <a:ext cx="2892559" cy="4051429"/>
            <a:chOff x="4113209" y="1071563"/>
            <a:chExt cx="3856746" cy="5401906"/>
          </a:xfrm>
        </p:grpSpPr>
        <p:sp>
          <p:nvSpPr>
            <p:cNvPr id="59" name="Rectangle 5"/>
            <p:cNvSpPr>
              <a:spLocks noChangeArrowheads="1"/>
            </p:cNvSpPr>
            <p:nvPr/>
          </p:nvSpPr>
          <p:spPr bwMode="auto">
            <a:xfrm>
              <a:off x="4113210" y="1071563"/>
              <a:ext cx="3856745" cy="1371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rPr>
                <a:t>Key Message 2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Arial" panose="020B0604020202020204" pitchFamily="34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Arial" panose="020B0604020202020204" pitchFamily="34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4113209" y="2665412"/>
              <a:ext cx="3856745" cy="1189037"/>
              <a:chOff x="632172" y="2716214"/>
              <a:chExt cx="3190874" cy="1189037"/>
            </a:xfrm>
          </p:grpSpPr>
          <p:sp>
            <p:nvSpPr>
              <p:cNvPr id="67" name="Rectangle 7"/>
              <p:cNvSpPr>
                <a:spLocks noChangeArrowheads="1"/>
              </p:cNvSpPr>
              <p:nvPr/>
            </p:nvSpPr>
            <p:spPr bwMode="auto">
              <a:xfrm>
                <a:off x="632172" y="2716214"/>
                <a:ext cx="1362076" cy="118903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9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Arial" panose="020B0604020202020204" pitchFamily="34" charset="0"/>
                  </a:rPr>
                  <a:t>Supporting Info. 2.1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68" name="Rectangle 16"/>
              <p:cNvSpPr>
                <a:spLocks noChangeArrowheads="1"/>
              </p:cNvSpPr>
              <p:nvPr/>
            </p:nvSpPr>
            <p:spPr bwMode="auto">
              <a:xfrm>
                <a:off x="1994246" y="2716214"/>
                <a:ext cx="1828800" cy="118903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4113209" y="3974922"/>
              <a:ext cx="3856745" cy="1189037"/>
              <a:chOff x="632172" y="2716214"/>
              <a:chExt cx="3190874" cy="1189037"/>
            </a:xfrm>
          </p:grpSpPr>
          <p:sp>
            <p:nvSpPr>
              <p:cNvPr id="65" name="Rectangle 7"/>
              <p:cNvSpPr>
                <a:spLocks noChangeArrowheads="1"/>
              </p:cNvSpPr>
              <p:nvPr/>
            </p:nvSpPr>
            <p:spPr bwMode="auto">
              <a:xfrm>
                <a:off x="632172" y="2716214"/>
                <a:ext cx="1362076" cy="118903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9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Arial" panose="020B0604020202020204" pitchFamily="34" charset="0"/>
                  </a:rPr>
                  <a:t>Supporting Info. 2.2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66" name="Rectangle 16"/>
              <p:cNvSpPr>
                <a:spLocks noChangeArrowheads="1"/>
              </p:cNvSpPr>
              <p:nvPr/>
            </p:nvSpPr>
            <p:spPr bwMode="auto">
              <a:xfrm>
                <a:off x="1994246" y="2716214"/>
                <a:ext cx="1828800" cy="118903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4113209" y="5284432"/>
              <a:ext cx="3856745" cy="1189037"/>
              <a:chOff x="632172" y="2716214"/>
              <a:chExt cx="3190874" cy="1189037"/>
            </a:xfrm>
          </p:grpSpPr>
          <p:sp>
            <p:nvSpPr>
              <p:cNvPr id="63" name="Rectangle 7"/>
              <p:cNvSpPr>
                <a:spLocks noChangeArrowheads="1"/>
              </p:cNvSpPr>
              <p:nvPr/>
            </p:nvSpPr>
            <p:spPr bwMode="auto">
              <a:xfrm>
                <a:off x="632172" y="2716214"/>
                <a:ext cx="1362076" cy="118903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9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Arial" panose="020B0604020202020204" pitchFamily="34" charset="0"/>
                  </a:rPr>
                  <a:t>Supporting Info. 2.3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64" name="Rectangle 16"/>
              <p:cNvSpPr>
                <a:spLocks noChangeArrowheads="1"/>
              </p:cNvSpPr>
              <p:nvPr/>
            </p:nvSpPr>
            <p:spPr bwMode="auto">
              <a:xfrm>
                <a:off x="1994246" y="2716214"/>
                <a:ext cx="1828800" cy="118903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7641168" y="1766096"/>
            <a:ext cx="2892559" cy="4051429"/>
            <a:chOff x="4113209" y="1071563"/>
            <a:chExt cx="3856746" cy="5401906"/>
          </a:xfrm>
        </p:grpSpPr>
        <p:sp>
          <p:nvSpPr>
            <p:cNvPr id="70" name="Rectangle 5"/>
            <p:cNvSpPr>
              <a:spLocks noChangeArrowheads="1"/>
            </p:cNvSpPr>
            <p:nvPr/>
          </p:nvSpPr>
          <p:spPr bwMode="auto">
            <a:xfrm>
              <a:off x="4113210" y="1071563"/>
              <a:ext cx="3856745" cy="1371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rPr>
                <a:t>Key Message 3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Arial" panose="020B0604020202020204" pitchFamily="34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Arial" panose="020B0604020202020204" pitchFamily="34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4113209" y="2665412"/>
              <a:ext cx="3856745" cy="1189037"/>
              <a:chOff x="632172" y="2716214"/>
              <a:chExt cx="3190874" cy="1189037"/>
            </a:xfrm>
          </p:grpSpPr>
          <p:sp>
            <p:nvSpPr>
              <p:cNvPr id="78" name="Rectangle 7"/>
              <p:cNvSpPr>
                <a:spLocks noChangeArrowheads="1"/>
              </p:cNvSpPr>
              <p:nvPr/>
            </p:nvSpPr>
            <p:spPr bwMode="auto">
              <a:xfrm>
                <a:off x="632172" y="2716214"/>
                <a:ext cx="1362076" cy="118903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9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Arial" panose="020B0604020202020204" pitchFamily="34" charset="0"/>
                  </a:rPr>
                  <a:t>Supporting Info. 3.1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79" name="Rectangle 16"/>
              <p:cNvSpPr>
                <a:spLocks noChangeArrowheads="1"/>
              </p:cNvSpPr>
              <p:nvPr/>
            </p:nvSpPr>
            <p:spPr bwMode="auto">
              <a:xfrm>
                <a:off x="1994246" y="2716214"/>
                <a:ext cx="1828800" cy="118903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4113209" y="3974922"/>
              <a:ext cx="3856745" cy="1189037"/>
              <a:chOff x="632172" y="2716214"/>
              <a:chExt cx="3190874" cy="1189037"/>
            </a:xfrm>
          </p:grpSpPr>
          <p:sp>
            <p:nvSpPr>
              <p:cNvPr id="76" name="Rectangle 7"/>
              <p:cNvSpPr>
                <a:spLocks noChangeArrowheads="1"/>
              </p:cNvSpPr>
              <p:nvPr/>
            </p:nvSpPr>
            <p:spPr bwMode="auto">
              <a:xfrm>
                <a:off x="632172" y="2716214"/>
                <a:ext cx="1362076" cy="118903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9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Arial" panose="020B0604020202020204" pitchFamily="34" charset="0"/>
                  </a:rPr>
                  <a:t>Supporting Info. 3.2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77" name="Rectangle 16"/>
              <p:cNvSpPr>
                <a:spLocks noChangeArrowheads="1"/>
              </p:cNvSpPr>
              <p:nvPr/>
            </p:nvSpPr>
            <p:spPr bwMode="auto">
              <a:xfrm>
                <a:off x="1994246" y="2716214"/>
                <a:ext cx="1828800" cy="118903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4113209" y="5284432"/>
              <a:ext cx="3856745" cy="1189037"/>
              <a:chOff x="632172" y="2716214"/>
              <a:chExt cx="3190874" cy="1189037"/>
            </a:xfrm>
          </p:grpSpPr>
          <p:sp>
            <p:nvSpPr>
              <p:cNvPr id="74" name="Rectangle 7"/>
              <p:cNvSpPr>
                <a:spLocks noChangeArrowheads="1"/>
              </p:cNvSpPr>
              <p:nvPr/>
            </p:nvSpPr>
            <p:spPr bwMode="auto">
              <a:xfrm>
                <a:off x="632172" y="2716214"/>
                <a:ext cx="1362076" cy="118903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9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Arial" panose="020B0604020202020204" pitchFamily="34" charset="0"/>
                  </a:rPr>
                  <a:t>Supporting Info. 3.3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75" name="Rectangle 16"/>
              <p:cNvSpPr>
                <a:spLocks noChangeArrowheads="1"/>
              </p:cNvSpPr>
              <p:nvPr/>
            </p:nvSpPr>
            <p:spPr bwMode="auto">
              <a:xfrm>
                <a:off x="1994246" y="2716214"/>
                <a:ext cx="1828800" cy="118903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35" name="Straight Arrow Connector 34"/>
          <p:cNvCxnSpPr/>
          <p:nvPr/>
        </p:nvCxnSpPr>
        <p:spPr>
          <a:xfrm>
            <a:off x="2234483" y="2263512"/>
            <a:ext cx="6536267" cy="169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994432" y="2139532"/>
            <a:ext cx="911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(27,9,3)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714603" y="3317479"/>
            <a:ext cx="8519" cy="20466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310672" y="5498638"/>
            <a:ext cx="911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(27,9,3)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6699896" y="3292079"/>
            <a:ext cx="8519" cy="20466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342559" y="5473237"/>
            <a:ext cx="911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(27,9,3)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9639050" y="3258213"/>
            <a:ext cx="8519" cy="20466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235118" y="5439370"/>
            <a:ext cx="911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(27,9,3)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2234483" y="2546794"/>
            <a:ext cx="6536267" cy="169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8994432" y="2422814"/>
            <a:ext cx="911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(27,9,3)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26869" y="2114264"/>
            <a:ext cx="2624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507816" y="2934364"/>
            <a:ext cx="2624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589185" y="2952048"/>
            <a:ext cx="2624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918751" y="2396753"/>
            <a:ext cx="2787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5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588784" y="2962455"/>
            <a:ext cx="2624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81" name="Rectangle 3">
            <a:extLst>
              <a:ext uri="{FF2B5EF4-FFF2-40B4-BE49-F238E27FC236}">
                <a16:creationId xmlns:a16="http://schemas.microsoft.com/office/drawing/2014/main" id="{73EE7A25-4702-3640-A74F-B5E216087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963" y="473823"/>
            <a:ext cx="5407553" cy="4741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Question? or Concern!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197BF55-847D-3746-8D94-63690CAE1308}"/>
              </a:ext>
            </a:extLst>
          </p:cNvPr>
          <p:cNvSpPr txBox="1"/>
          <p:nvPr/>
        </p:nvSpPr>
        <p:spPr>
          <a:xfrm>
            <a:off x="4965963" y="1094755"/>
            <a:ext cx="5407553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78" b="0" i="1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&lt;&lt;Empathetic transition&gt;&gt;</a:t>
            </a:r>
          </a:p>
        </p:txBody>
      </p:sp>
    </p:spTree>
    <p:extLst>
      <p:ext uri="{BB962C8B-B14F-4D97-AF65-F5344CB8AC3E}">
        <p14:creationId xmlns:p14="http://schemas.microsoft.com/office/powerpoint/2010/main" val="404757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3" grpId="0"/>
      <p:bldP spid="48" grpId="0"/>
      <p:bldP spid="50" grpId="0"/>
      <p:bldP spid="53" grpId="0"/>
      <p:bldP spid="55" grpId="0"/>
      <p:bldP spid="56" grpId="0"/>
      <p:bldP spid="57" grpId="0"/>
      <p:bldP spid="8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5C1E27E4-0021-4432-708B-5D004FE4F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563" y="0"/>
            <a:ext cx="7990932" cy="1521691"/>
          </a:xfrm>
          <a:prstGeom prst="rect">
            <a:avLst/>
          </a:prstGeom>
        </p:spPr>
      </p:pic>
      <p:sp>
        <p:nvSpPr>
          <p:cNvPr id="8" name="Slide Number Placeholder 1"/>
          <p:cNvSpPr txBox="1">
            <a:spLocks noGrp="1"/>
          </p:cNvSpPr>
          <p:nvPr/>
        </p:nvSpPr>
        <p:spPr bwMode="auto">
          <a:xfrm>
            <a:off x="9691811" y="6024870"/>
            <a:ext cx="647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B12288-5058-6446-9E11-010A761276D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2224604" y="1382350"/>
            <a:ext cx="7581972" cy="4559969"/>
            <a:chOff x="1676401" y="1300163"/>
            <a:chExt cx="9023350" cy="5557838"/>
          </a:xfrm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1692276" y="1325563"/>
              <a:ext cx="2835275" cy="1371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Key Message 1</a:t>
              </a: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ゴシック" panose="020B0609070205080204" pitchFamily="49" charset="-128"/>
                  <a:cs typeface="+mn-cs"/>
                </a:rPr>
                <a:t>Remove   Standing Water</a:t>
              </a: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4740276" y="1300163"/>
              <a:ext cx="2911475" cy="1371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Key Message 2</a:t>
              </a: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ゴシック" panose="020B0609070205080204" pitchFamily="49" charset="-128"/>
                  <a:cs typeface="+mn-cs"/>
                </a:rPr>
                <a:t>Wear Protective Clothing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7788276" y="1300163"/>
              <a:ext cx="2835275" cy="1371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Key Message 3</a:t>
              </a: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ゴシック" panose="020B0609070205080204" pitchFamily="49" charset="-128"/>
                  <a:cs typeface="+mn-cs"/>
                </a:rPr>
                <a:t>Use Insect Repellent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1676401" y="2944814"/>
              <a:ext cx="100647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 1.1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1676401" y="5668964"/>
              <a:ext cx="100647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1.3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1676401" y="4279900"/>
              <a:ext cx="1006475" cy="11890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1.2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4740276" y="2944814"/>
              <a:ext cx="112712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2.1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4724400" y="4267200"/>
              <a:ext cx="990600" cy="11890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2.2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1" name="Rectangle 12"/>
            <p:cNvSpPr>
              <a:spLocks noChangeArrowheads="1"/>
            </p:cNvSpPr>
            <p:nvPr/>
          </p:nvSpPr>
          <p:spPr bwMode="auto">
            <a:xfrm>
              <a:off x="4740275" y="5668964"/>
              <a:ext cx="990600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2.3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7788275" y="2944814"/>
              <a:ext cx="990600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3.1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7788275" y="4316414"/>
              <a:ext cx="990600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3.2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4" name="Rectangle 15"/>
            <p:cNvSpPr>
              <a:spLocks noChangeArrowheads="1"/>
            </p:cNvSpPr>
            <p:nvPr/>
          </p:nvSpPr>
          <p:spPr bwMode="auto">
            <a:xfrm>
              <a:off x="7788275" y="5668964"/>
              <a:ext cx="990600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3.3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5" name="Rectangle 16"/>
            <p:cNvSpPr>
              <a:spLocks noChangeArrowheads="1"/>
            </p:cNvSpPr>
            <p:nvPr/>
          </p:nvSpPr>
          <p:spPr bwMode="auto">
            <a:xfrm>
              <a:off x="2682875" y="2944814"/>
              <a:ext cx="1828800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Puddles</a:t>
              </a:r>
            </a:p>
          </p:txBody>
        </p: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5730876" y="2944814"/>
              <a:ext cx="192087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Long Sleeves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2682875" y="5668964"/>
              <a:ext cx="1828800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Cup/Capful of Water</a:t>
              </a:r>
              <a:endPara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2545492" y="4279900"/>
              <a:ext cx="1982059" cy="11890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Flower pots/ Bird Baths/ 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Old Tires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5715001" y="4267200"/>
              <a:ext cx="1920875" cy="11890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Long Pants</a:t>
              </a:r>
            </a:p>
          </p:txBody>
        </p:sp>
        <p:sp>
          <p:nvSpPr>
            <p:cNvPr id="30" name="Text Box 21"/>
            <p:cNvSpPr txBox="1">
              <a:spLocks noChangeArrowheads="1"/>
            </p:cNvSpPr>
            <p:nvPr/>
          </p:nvSpPr>
          <p:spPr bwMode="auto">
            <a:xfrm>
              <a:off x="5730876" y="5668964"/>
              <a:ext cx="192087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Dusk and Dawn</a:t>
              </a: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8730017" y="2944814"/>
              <a:ext cx="1920875" cy="11812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DEET</a:t>
              </a:r>
            </a:p>
          </p:txBody>
        </p:sp>
        <p:sp>
          <p:nvSpPr>
            <p:cNvPr id="32" name="Text Box 23"/>
            <p:cNvSpPr txBox="1">
              <a:spLocks noChangeArrowheads="1"/>
            </p:cNvSpPr>
            <p:nvPr/>
          </p:nvSpPr>
          <p:spPr bwMode="auto">
            <a:xfrm>
              <a:off x="8778876" y="4316414"/>
              <a:ext cx="192087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23%-30%</a:t>
              </a: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DEET</a:t>
              </a:r>
            </a:p>
          </p:txBody>
        </p:sp>
        <p:sp>
          <p:nvSpPr>
            <p:cNvPr id="33" name="Text Box 24"/>
            <p:cNvSpPr txBox="1">
              <a:spLocks noChangeArrowheads="1"/>
            </p:cNvSpPr>
            <p:nvPr/>
          </p:nvSpPr>
          <p:spPr bwMode="auto">
            <a:xfrm>
              <a:off x="8778876" y="5668964"/>
              <a:ext cx="1920875" cy="11890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Medical Research</a:t>
              </a:r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 flipV="1">
            <a:off x="2633198" y="1450863"/>
            <a:ext cx="5078162" cy="180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2348798" y="3217911"/>
            <a:ext cx="700" cy="25161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4888464" y="3216309"/>
            <a:ext cx="700" cy="25161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7485680" y="3216309"/>
            <a:ext cx="700" cy="25161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2628253" y="2420235"/>
            <a:ext cx="5078162" cy="180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88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FD528-6188-2F3D-12D6-0BC20D2A5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90B74-70E6-527A-BEDC-7A61BD119AF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Poster Stations</a:t>
            </a:r>
          </a:p>
          <a:p>
            <a:r>
              <a:rPr lang="en-US" dirty="0">
                <a:latin typeface="+mj-lt"/>
              </a:rPr>
              <a:t>Posters at an Open House/Expert Availability Style Meeting</a:t>
            </a:r>
          </a:p>
        </p:txBody>
      </p:sp>
      <p:pic>
        <p:nvPicPr>
          <p:cNvPr id="7" name="Content Placeholder 3" descr="Open Hse Liz.jpg">
            <a:extLst>
              <a:ext uri="{FF2B5EF4-FFF2-40B4-BE49-F238E27FC236}">
                <a16:creationId xmlns:a16="http://schemas.microsoft.com/office/drawing/2014/main" id="{AB7416A5-174B-51FF-761D-639AAC541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628" y="1922615"/>
            <a:ext cx="8679637" cy="3535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1794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A28AB-6E10-02EF-355E-2BF05B34F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C3239-C212-702F-041B-292EC6155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93DCB-723C-F659-4DB2-ADC77EBE3E2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Part 1: Introduction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Part 2: Crisis Communication and Neuroscience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u="sng" dirty="0">
                <a:solidFill>
                  <a:schemeClr val="bg1"/>
                </a:solidFill>
              </a:rPr>
              <a:t>Part 3:  Crisis Communication and AI: </a:t>
            </a:r>
          </a:p>
          <a:p>
            <a:pPr marL="0" indent="0">
              <a:buNone/>
            </a:pPr>
            <a:r>
              <a:rPr lang="en-US" sz="2800" u="sng" dirty="0">
                <a:solidFill>
                  <a:schemeClr val="bg1"/>
                </a:solidFill>
              </a:rPr>
              <a:t>Benefits, Challenges, and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227507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40E2F-A866-0486-59F1-AA6862833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0E7C-CDF1-4053-F590-EB62EC6D251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200" dirty="0">
              <a:latin typeface="+mj-lt"/>
            </a:endParaRPr>
          </a:p>
          <a:p>
            <a:r>
              <a:rPr lang="en-US" sz="2800" dirty="0">
                <a:latin typeface="+mj-lt"/>
              </a:rPr>
              <a:t>Crisis Communication and Artificial Intelligence  (AI)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8E9178-3056-23E7-61DD-61C0856CF45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AI is transforming crisis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2547289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E7196-0764-356A-C526-C15C214A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C0276-E31E-B55D-3001-2B5616FBA29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200" dirty="0">
              <a:latin typeface="+mj-lt"/>
            </a:endParaRPr>
          </a:p>
          <a:p>
            <a:r>
              <a:rPr lang="en-US" sz="2800" dirty="0">
                <a:latin typeface="+mj-lt"/>
              </a:rPr>
              <a:t>Role of AI in Crisis Communication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84B54-DD8A-1874-0039-F9DD64CC180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AI  can be used to: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ea typeface="+mn-lt"/>
                <a:cs typeface="+mn-lt"/>
              </a:rPr>
              <a:t> enhance monitoring, analysis, and response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ea typeface="+mn-lt"/>
                <a:cs typeface="+mn-lt"/>
              </a:rPr>
              <a:t> generate fact sheets and message maps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ea typeface="+mn-lt"/>
                <a:cs typeface="+mn-lt"/>
              </a:rPr>
              <a:t> generate visuals</a:t>
            </a:r>
          </a:p>
        </p:txBody>
      </p:sp>
    </p:spTree>
    <p:extLst>
      <p:ext uri="{BB962C8B-B14F-4D97-AF65-F5344CB8AC3E}">
        <p14:creationId xmlns:p14="http://schemas.microsoft.com/office/powerpoint/2010/main" val="77063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2A0B4-F4CE-06AB-F6F1-84A9A9FB12B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2800" b="1" dirty="0">
              <a:latin typeface="+mj-lt"/>
              <a:ea typeface="+mj-lt"/>
              <a:cs typeface="Calibri" panose="020F0502020204030204" pitchFamily="34" charset="0"/>
            </a:endParaRPr>
          </a:p>
          <a:p>
            <a:r>
              <a:rPr lang="en-US" sz="2800" b="1" dirty="0">
                <a:latin typeface="+mj-lt"/>
                <a:ea typeface="+mj-lt"/>
                <a:cs typeface="Calibri" panose="020F0502020204030204" pitchFamily="34" charset="0"/>
              </a:rPr>
              <a:t>Crisis Communication </a:t>
            </a:r>
            <a:br>
              <a:rPr lang="en-US" sz="2800" b="1" dirty="0">
                <a:latin typeface="+mj-lt"/>
                <a:ea typeface="+mj-lt"/>
                <a:cs typeface="Calibri" panose="020F0502020204030204" pitchFamily="34" charset="0"/>
              </a:rPr>
            </a:br>
            <a:r>
              <a:rPr lang="en-US" sz="2800" b="1" dirty="0">
                <a:latin typeface="+mj-lt"/>
                <a:ea typeface="+mj-lt"/>
                <a:cs typeface="Calibri" panose="020F0502020204030204" pitchFamily="34" charset="0"/>
              </a:rPr>
              <a:t>Principles</a:t>
            </a:r>
            <a:br>
              <a:rPr lang="en-US" sz="2800" b="1" dirty="0">
                <a:latin typeface="+mj-lt"/>
                <a:ea typeface="+mj-lt"/>
                <a:cs typeface="Calibri" panose="020F0502020204030204" pitchFamily="34" charset="0"/>
              </a:rPr>
            </a:br>
            <a:r>
              <a:rPr lang="en-US" sz="2800" b="1" dirty="0">
                <a:latin typeface="+mj-lt"/>
                <a:ea typeface="+mj-lt"/>
                <a:cs typeface="Calibri" panose="020F0502020204030204" pitchFamily="34" charset="0"/>
              </a:rPr>
              <a:t>and  Tools with Practical Implications  </a:t>
            </a:r>
            <a:endParaRPr lang="en-US" sz="2800" dirty="0"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76F87-0DD2-D544-CA39-A37D97720A5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>
              <a:ea typeface="+mn-lt"/>
              <a:cs typeface="Calibri" panose="020F0502020204030204" pitchFamily="34" charset="0"/>
            </a:endParaRPr>
          </a:p>
          <a:p>
            <a:endParaRPr lang="en-US" dirty="0">
              <a:ea typeface="+mn-lt"/>
              <a:cs typeface="Calibri" panose="020F0502020204030204" pitchFamily="34" charset="0"/>
            </a:endParaRPr>
          </a:p>
          <a:p>
            <a:r>
              <a:rPr lang="en-US" dirty="0">
                <a:ea typeface="+mn-lt"/>
                <a:cs typeface="Calibri" panose="020F0502020204030204" pitchFamily="34" charset="0"/>
              </a:rPr>
              <a:t>When people are stressed, such as in times of crisis, they will typically:</a:t>
            </a:r>
            <a:endParaRPr lang="en-US" dirty="0">
              <a:cs typeface="Calibri" panose="020F0502020204030204" pitchFamily="34" charset="0"/>
            </a:endParaRPr>
          </a:p>
          <a:p>
            <a:pPr marL="457200" indent="-457200">
              <a:buAutoNum type="arabicParenR"/>
            </a:pPr>
            <a:r>
              <a:rPr lang="en-US" i="1" dirty="0">
                <a:ea typeface="+mn-lt"/>
                <a:cs typeface="Calibri" panose="020F0502020204030204" pitchFamily="34" charset="0"/>
              </a:rPr>
              <a:t>have difficulty processing more than 3 messages at a time (</a:t>
            </a:r>
            <a:r>
              <a:rPr lang="en-US" i="1" dirty="0">
                <a:solidFill>
                  <a:srgbClr val="FF0000"/>
                </a:solidFill>
                <a:ea typeface="+mn-lt"/>
                <a:cs typeface="Calibri" panose="020F0502020204030204" pitchFamily="34" charset="0"/>
              </a:rPr>
              <a:t>R3</a:t>
            </a:r>
            <a:r>
              <a:rPr lang="en-US" i="1" dirty="0">
                <a:ea typeface="+mn-lt"/>
                <a:cs typeface="Calibri" panose="020F0502020204030204" pitchFamily="34" charset="0"/>
              </a:rPr>
              <a:t> Risk and Crisis Communication Tool)</a:t>
            </a:r>
          </a:p>
          <a:p>
            <a:pPr marL="457200" indent="-457200">
              <a:buFont typeface="+mj-lt"/>
              <a:buAutoNum type="arabicParenR"/>
            </a:pPr>
            <a:r>
              <a:rPr lang="en-US" i="1" dirty="0">
                <a:ea typeface="+mn-lt"/>
                <a:cs typeface="Calibri" panose="020F0502020204030204" pitchFamily="34" charset="0"/>
              </a:rPr>
              <a:t> want to know you care before they care what you know (</a:t>
            </a:r>
            <a:r>
              <a:rPr lang="en-US" i="1" dirty="0">
                <a:solidFill>
                  <a:srgbClr val="FF0000"/>
                </a:solidFill>
                <a:ea typeface="+mn-lt"/>
                <a:cs typeface="Calibri" panose="020F0502020204030204" pitchFamily="34" charset="0"/>
              </a:rPr>
              <a:t>CCO</a:t>
            </a:r>
            <a:r>
              <a:rPr lang="en-US" i="1" dirty="0">
                <a:ea typeface="+mn-lt"/>
                <a:cs typeface="Calibri" panose="020F0502020204030204" pitchFamily="34" charset="0"/>
              </a:rPr>
              <a:t> Risk and Crisis Communication Tool)</a:t>
            </a:r>
          </a:p>
          <a:p>
            <a:pPr marL="457200" indent="-457200">
              <a:buAutoNum type="arabicParenR"/>
            </a:pPr>
            <a:r>
              <a:rPr lang="en-US" i="1" dirty="0">
                <a:ea typeface="+mn-lt"/>
                <a:cs typeface="Calibri" panose="020F0502020204030204" pitchFamily="34" charset="0"/>
              </a:rPr>
              <a:t>focus most on what they hear first and last (</a:t>
            </a:r>
            <a:r>
              <a:rPr lang="en-US" i="1" dirty="0">
                <a:solidFill>
                  <a:srgbClr val="FF0000"/>
                </a:solidFill>
                <a:ea typeface="+mn-lt"/>
                <a:cs typeface="Calibri" panose="020F0502020204030204" pitchFamily="34" charset="0"/>
              </a:rPr>
              <a:t>Primacy/Recency </a:t>
            </a:r>
            <a:r>
              <a:rPr lang="en-US" i="1" dirty="0">
                <a:ea typeface="+mn-lt"/>
                <a:cs typeface="Calibri" panose="020F0502020204030204" pitchFamily="34" charset="0"/>
              </a:rPr>
              <a:t>Risk and Crisis Communication Tool)</a:t>
            </a:r>
          </a:p>
        </p:txBody>
      </p:sp>
    </p:spTree>
    <p:extLst>
      <p:ext uri="{BB962C8B-B14F-4D97-AF65-F5344CB8AC3E}">
        <p14:creationId xmlns:p14="http://schemas.microsoft.com/office/powerpoint/2010/main" val="340207667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8B762-387F-7CEF-8699-D21A4D0AA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38A9B-8351-A4A8-4F98-210F7FACBE3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600" dirty="0">
              <a:latin typeface="+mj-lt"/>
            </a:endParaRPr>
          </a:p>
          <a:p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Benefits of AI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505F94-231F-6A81-D341-30CAF445310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b="1" u="sng" dirty="0">
                <a:ea typeface="+mn-lt"/>
                <a:cs typeface="+mn-lt"/>
              </a:rPr>
              <a:t>AI can be used to: </a:t>
            </a:r>
          </a:p>
          <a:p>
            <a:endParaRPr lang="en-US" sz="2400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Quicky track public fears and outrage signals </a:t>
            </a:r>
          </a:p>
          <a:p>
            <a:r>
              <a:rPr lang="en-US" sz="2400" dirty="0">
                <a:ea typeface="+mn-lt"/>
                <a:cs typeface="+mn-lt"/>
              </a:rPr>
              <a:t>	(e.g., perceived fairness; perceived trust)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tailor messages to specific audience concerns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generate fact sheets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generate message maps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detect emerging risks</a:t>
            </a:r>
          </a:p>
        </p:txBody>
      </p:sp>
    </p:spTree>
    <p:extLst>
      <p:ext uri="{BB962C8B-B14F-4D97-AF65-F5344CB8AC3E}">
        <p14:creationId xmlns:p14="http://schemas.microsoft.com/office/powerpoint/2010/main" val="319585249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2C571-11CD-6365-C34F-473A6A0A6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324C5-4190-7873-3E2A-697295C502A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+mj-lt"/>
              </a:rPr>
              <a:t>Risk Perceptions/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Fearn  Factors/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Outrage Factors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8FF96-E636-02AF-5DA2-2AC8187F416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400" dirty="0">
                <a:ea typeface="+mn-lt"/>
                <a:cs typeface="+mn-lt"/>
              </a:rPr>
              <a:t>Trust (High Trust vs. Low Trust)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>
                <a:ea typeface="+mn-lt"/>
                <a:cs typeface="+mn-lt"/>
              </a:rPr>
              <a:t>Personal Control (Controlled by the Person vs. Controlled by Others)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>
                <a:ea typeface="+mn-lt"/>
                <a:cs typeface="+mn-lt"/>
              </a:rPr>
              <a:t>Voluntariness (Voluntary vs. Coerced/Imposed)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>
                <a:ea typeface="+mn-lt"/>
                <a:cs typeface="+mn-lt"/>
              </a:rPr>
              <a:t>Benefits (Clear vs. Unclear Benefits)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>
                <a:ea typeface="+mn-lt"/>
                <a:cs typeface="+mn-lt"/>
              </a:rPr>
              <a:t>Fairness (Fair and Equitable vs. Unfair and Inequitable)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>
                <a:ea typeface="+mn-lt"/>
                <a:cs typeface="+mn-lt"/>
              </a:rPr>
              <a:t>Victim Identity (Affects Adults vs. Affects Children)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>
                <a:ea typeface="+mn-lt"/>
                <a:cs typeface="+mn-lt"/>
              </a:rPr>
              <a:t>Dread (Dreaded outcomes vs. benign outcomes)</a:t>
            </a:r>
          </a:p>
        </p:txBody>
      </p:sp>
    </p:spTree>
    <p:extLst>
      <p:ext uri="{BB962C8B-B14F-4D97-AF65-F5344CB8AC3E}">
        <p14:creationId xmlns:p14="http://schemas.microsoft.com/office/powerpoint/2010/main" val="14705458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A4D19-2257-3B7A-EB66-8BB233441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48D5A-FB6C-B4AC-5A28-D3B962B5100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600" dirty="0">
              <a:latin typeface="+mj-lt"/>
            </a:endParaRPr>
          </a:p>
          <a:p>
            <a:r>
              <a:rPr lang="en-US" sz="3600" dirty="0">
                <a:latin typeface="+mj-lt"/>
              </a:rPr>
              <a:t>AI:</a:t>
            </a:r>
          </a:p>
          <a:p>
            <a:r>
              <a:rPr lang="en-US" sz="3600" dirty="0">
                <a:latin typeface="+mj-lt"/>
              </a:rPr>
              <a:t>Risks and Challenges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5976C-3E45-EAC1-0AB6-5343B8F7A99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Misinformation and disinformation amplification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Bias in algorithms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Loss of human judgment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Ethical and privacy concerns</a:t>
            </a:r>
          </a:p>
        </p:txBody>
      </p:sp>
    </p:spTree>
    <p:extLst>
      <p:ext uri="{BB962C8B-B14F-4D97-AF65-F5344CB8AC3E}">
        <p14:creationId xmlns:p14="http://schemas.microsoft.com/office/powerpoint/2010/main" val="14243492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D9753-2801-FB8B-468F-73D894D27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003BE-30FD-E24F-8146-280B521F0F3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600" dirty="0">
              <a:latin typeface="+mj-lt"/>
            </a:endParaRPr>
          </a:p>
          <a:p>
            <a:endParaRPr lang="en-US" sz="3600" dirty="0">
              <a:latin typeface="+mj-lt"/>
            </a:endParaRPr>
          </a:p>
          <a:p>
            <a:r>
              <a:rPr lang="en-US" sz="3600" dirty="0">
                <a:latin typeface="+mj-lt"/>
              </a:rPr>
              <a:t>Best Practices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786404-4E4B-2750-7949-431062A3E8E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ea typeface="+mn-lt"/>
              <a:cs typeface="+mn-lt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Use AI to support—not replace—expert judgment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Ensure transparency and explainability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Continuously validate outputs</a:t>
            </a:r>
          </a:p>
        </p:txBody>
      </p:sp>
    </p:spTree>
    <p:extLst>
      <p:ext uri="{BB962C8B-B14F-4D97-AF65-F5344CB8AC3E}">
        <p14:creationId xmlns:p14="http://schemas.microsoft.com/office/powerpoint/2010/main" val="27684868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09162-26A3-BDA4-3DD1-D9B6644C9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DA557-343D-B617-787B-F50C5455A28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600" dirty="0">
              <a:latin typeface="+mj-lt"/>
            </a:endParaRPr>
          </a:p>
          <a:p>
            <a:endParaRPr lang="en-US" sz="3600" dirty="0">
              <a:latin typeface="+mj-lt"/>
            </a:endParaRPr>
          </a:p>
          <a:p>
            <a:r>
              <a:rPr lang="en-US" sz="3600" dirty="0">
                <a:latin typeface="+mj-lt"/>
              </a:rPr>
              <a:t>Future Trends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CEDDE5-F26F-E88F-678C-8AC1E7D6156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AI-driven early warning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Personalized crisis messaging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Integration with emergency management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Greater regulation and governance</a:t>
            </a:r>
          </a:p>
        </p:txBody>
      </p:sp>
    </p:spTree>
    <p:extLst>
      <p:ext uri="{BB962C8B-B14F-4D97-AF65-F5344CB8AC3E}">
        <p14:creationId xmlns:p14="http://schemas.microsoft.com/office/powerpoint/2010/main" val="29211754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FAE34-7D83-B3BE-679A-2543D09E0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73E39-B8DF-3E5C-8A5F-84037592CE9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600" dirty="0">
              <a:latin typeface="+mj-lt"/>
            </a:endParaRPr>
          </a:p>
          <a:p>
            <a:endParaRPr lang="en-US" sz="3600" dirty="0">
              <a:latin typeface="+mj-lt"/>
            </a:endParaRPr>
          </a:p>
          <a:p>
            <a:r>
              <a:rPr lang="en-US" sz="3600" dirty="0">
                <a:latin typeface="+mj-lt"/>
              </a:rPr>
              <a:t>AI Homework Assignment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A8AB3C-3C54-9147-39C7-E3FE2B82B07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Draft a message map for a crisis-related question of interest to you using AI</a:t>
            </a: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b="1" u="sng" dirty="0">
                <a:ea typeface="+mn-lt"/>
                <a:cs typeface="+mn-lt"/>
              </a:rPr>
              <a:t>Example:</a:t>
            </a:r>
          </a:p>
          <a:p>
            <a:r>
              <a:rPr lang="en-US" sz="2400" dirty="0">
                <a:ea typeface="+mn-lt"/>
                <a:cs typeface="+mn-lt"/>
              </a:rPr>
              <a:t>Instructions to CHATGPT:</a:t>
            </a:r>
          </a:p>
          <a:p>
            <a:r>
              <a:rPr lang="en-US" sz="2400" dirty="0">
                <a:ea typeface="+mn-lt"/>
                <a:cs typeface="+mn-lt"/>
              </a:rPr>
              <a:t>Based on the message mapping work of Dr. Vincent Covello, the World Health Organization, and CDC/ATSDR), draft a message map for the following question related to a radioactive crisis: </a:t>
            </a:r>
          </a:p>
          <a:p>
            <a:r>
              <a:rPr lang="en-US" sz="2400" dirty="0">
                <a:ea typeface="+mn-lt"/>
                <a:cs typeface="+mn-lt"/>
              </a:rPr>
              <a:t>“What should people do in case of a radioactive accident?</a:t>
            </a:r>
          </a:p>
          <a:p>
            <a:endParaRPr lang="en-US" sz="24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803572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DBEFA-F202-FBE9-B7EE-712E9E465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FFBB2-38FE-9538-C854-AB886E75EB2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600" dirty="0">
              <a:latin typeface="+mj-lt"/>
            </a:endParaRPr>
          </a:p>
          <a:p>
            <a:r>
              <a:rPr lang="en-US" sz="3600" dirty="0">
                <a:latin typeface="+mj-lt"/>
              </a:rPr>
              <a:t>AI Generated Message Map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5303C8-8377-7CDB-F63C-FFD803A2D9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70934" y="584005"/>
            <a:ext cx="7926705" cy="5256958"/>
          </a:xfrm>
        </p:spPr>
        <p:txBody>
          <a:bodyPr>
            <a:normAutofit fontScale="92500" lnSpcReduction="10000"/>
          </a:bodyPr>
          <a:lstStyle/>
          <a:p>
            <a:r>
              <a:rPr lang="en-US" b="1" u="sng" dirty="0">
                <a:ea typeface="+mn-lt"/>
                <a:cs typeface="+mn-lt"/>
              </a:rPr>
              <a:t>Key Message 1: Get to a safe location and reduce exposure immediately.</a:t>
            </a:r>
          </a:p>
          <a:p>
            <a:pPr marL="971550" lvl="1" indent="-285750">
              <a:buFont typeface="Wingdings" panose="05000000000000000000" pitchFamily="2" charset="2"/>
              <a:buChar char="q"/>
            </a:pPr>
            <a:r>
              <a:rPr lang="en-US" dirty="0">
                <a:ea typeface="+mn-lt"/>
                <a:cs typeface="+mn-lt"/>
              </a:rPr>
              <a:t>Go indoors as quickly as possible—preferably into a large building with thick walls. </a:t>
            </a:r>
          </a:p>
          <a:p>
            <a:pPr marL="971550" lvl="1" indent="-285750">
              <a:buFont typeface="Wingdings" panose="05000000000000000000" pitchFamily="2" charset="2"/>
              <a:buChar char="q"/>
            </a:pPr>
            <a:r>
              <a:rPr lang="en-US" dirty="0">
                <a:ea typeface="+mn-lt"/>
                <a:cs typeface="+mn-lt"/>
              </a:rPr>
              <a:t>Move to a basement or the center of the building, away from windows and doors. </a:t>
            </a:r>
          </a:p>
          <a:p>
            <a:pPr marL="971550" lvl="1" indent="-285750">
              <a:buFont typeface="Wingdings" panose="05000000000000000000" pitchFamily="2" charset="2"/>
              <a:buChar char="q"/>
            </a:pPr>
            <a:r>
              <a:rPr lang="en-US" dirty="0">
                <a:ea typeface="+mn-lt"/>
                <a:cs typeface="+mn-lt"/>
              </a:rPr>
              <a:t>Stay inside and avoid going outside until authorities say it is safe.</a:t>
            </a:r>
          </a:p>
          <a:p>
            <a:r>
              <a:rPr lang="en-US" b="1" u="sng" dirty="0">
                <a:ea typeface="+mn-lt"/>
                <a:cs typeface="+mn-lt"/>
              </a:rPr>
              <a:t>Key Message 2: Remove contamination to protect yourself and others.</a:t>
            </a:r>
          </a:p>
          <a:p>
            <a:pPr marL="971550" lvl="1" indent="-285750">
              <a:buFont typeface="Wingdings" panose="05000000000000000000" pitchFamily="2" charset="2"/>
              <a:buChar char="q"/>
            </a:pPr>
            <a:r>
              <a:rPr lang="en-US" dirty="0">
                <a:ea typeface="+mn-lt"/>
                <a:cs typeface="+mn-lt"/>
              </a:rPr>
              <a:t>Remove outer clothing carefully </a:t>
            </a:r>
          </a:p>
          <a:p>
            <a:pPr marL="971550" lvl="1" indent="-285750">
              <a:buFont typeface="Wingdings" panose="05000000000000000000" pitchFamily="2" charset="2"/>
              <a:buChar char="q"/>
            </a:pPr>
            <a:r>
              <a:rPr lang="en-US" dirty="0">
                <a:ea typeface="+mn-lt"/>
                <a:cs typeface="+mn-lt"/>
              </a:rPr>
              <a:t>Place clothing in a plastic bag and keep it away from people and pets. </a:t>
            </a:r>
          </a:p>
          <a:p>
            <a:pPr marL="971550" lvl="1" indent="-285750">
              <a:buFont typeface="Wingdings" panose="05000000000000000000" pitchFamily="2" charset="2"/>
              <a:buChar char="q"/>
            </a:pPr>
            <a:r>
              <a:rPr lang="en-US" dirty="0">
                <a:ea typeface="+mn-lt"/>
                <a:cs typeface="+mn-lt"/>
              </a:rPr>
              <a:t>Shower with soap and water as soon as possible—do not use conditioner (it can bind radioactive material to hair). </a:t>
            </a:r>
          </a:p>
          <a:p>
            <a:r>
              <a:rPr lang="en-US" b="1" u="sng" dirty="0">
                <a:ea typeface="+mn-lt"/>
                <a:cs typeface="+mn-lt"/>
              </a:rPr>
              <a:t>Key Message 3: Follow official instructions and stay informed.</a:t>
            </a:r>
          </a:p>
          <a:p>
            <a:pPr marL="971550" lvl="1" indent="-285750">
              <a:buFont typeface="Wingdings" panose="05000000000000000000" pitchFamily="2" charset="2"/>
              <a:buChar char="q"/>
            </a:pPr>
            <a:r>
              <a:rPr lang="en-US" dirty="0">
                <a:ea typeface="+mn-lt"/>
                <a:cs typeface="+mn-lt"/>
              </a:rPr>
              <a:t>Listen to local authorities via radio, TV, or trusted online sources. </a:t>
            </a:r>
          </a:p>
          <a:p>
            <a:pPr marL="971550" lvl="1" indent="-285750">
              <a:buFont typeface="Wingdings" panose="05000000000000000000" pitchFamily="2" charset="2"/>
              <a:buChar char="q"/>
            </a:pPr>
            <a:r>
              <a:rPr lang="en-US" dirty="0">
                <a:ea typeface="+mn-lt"/>
                <a:cs typeface="+mn-lt"/>
              </a:rPr>
              <a:t>Evacuate only when  instructed—sheltering may be safer. </a:t>
            </a:r>
          </a:p>
          <a:p>
            <a:pPr marL="971550" lvl="1" indent="-285750">
              <a:buFont typeface="Wingdings" panose="05000000000000000000" pitchFamily="2" charset="2"/>
              <a:buChar char="q"/>
            </a:pPr>
            <a:r>
              <a:rPr lang="en-US" dirty="0">
                <a:ea typeface="+mn-lt"/>
                <a:cs typeface="+mn-lt"/>
              </a:rPr>
              <a:t>Follow guidance on food, water, and medical care (including potassium iodide if advised).</a:t>
            </a:r>
          </a:p>
        </p:txBody>
      </p:sp>
    </p:spTree>
    <p:extLst>
      <p:ext uri="{BB962C8B-B14F-4D97-AF65-F5344CB8AC3E}">
        <p14:creationId xmlns:p14="http://schemas.microsoft.com/office/powerpoint/2010/main" val="23335630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CC463-4877-AA61-9026-F6E949AC7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</a:t>
            </a:r>
          </a:p>
        </p:txBody>
      </p:sp>
      <p:pic>
        <p:nvPicPr>
          <p:cNvPr id="46" name="Picture 47">
            <a:extLst>
              <a:ext uri="{FF2B5EF4-FFF2-40B4-BE49-F238E27FC236}">
                <a16:creationId xmlns:a16="http://schemas.microsoft.com/office/drawing/2014/main" id="{00C15AD0-794A-1D47-0A90-4FA744CB3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605" t="1" r="7633" b="437"/>
          <a:stretch>
            <a:fillRect/>
          </a:stretch>
        </p:blipFill>
        <p:spPr>
          <a:xfrm>
            <a:off x="195746" y="996541"/>
            <a:ext cx="6363673" cy="372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4276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2B292-94CC-1205-3FC6-CAFB50DC6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Measurement tools">
            <a:extLst>
              <a:ext uri="{FF2B5EF4-FFF2-40B4-BE49-F238E27FC236}">
                <a16:creationId xmlns:a16="http://schemas.microsoft.com/office/drawing/2014/main" id="{23B77615-9102-0F46-A042-0CD06D8279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l="28224" t="9090" r="7" b="9901"/>
          <a:stretch>
            <a:fillRect/>
          </a:stretch>
        </p:blipFill>
        <p:spPr>
          <a:xfrm>
            <a:off x="4068146" y="0"/>
            <a:ext cx="8123853" cy="611155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903070D-121A-1BC5-659A-68A28226F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471" y="163115"/>
            <a:ext cx="8261057" cy="578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8221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B7723-48B7-1FB0-C466-657578AD0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3AE5F-F8B0-DAAE-3CE6-985A4501DB2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sz="3600" dirty="0">
              <a:latin typeface="+mj-lt"/>
            </a:endParaRPr>
          </a:p>
          <a:p>
            <a:r>
              <a:rPr lang="en-US" sz="3600" dirty="0">
                <a:latin typeface="+mj-lt"/>
              </a:rPr>
              <a:t>Suggested Reading List (Short)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982505-AE88-4E94-E923-515DCDFC02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400" dirty="0">
                <a:ea typeface="+mn-lt"/>
                <a:cs typeface="+mn-lt"/>
              </a:rPr>
              <a:t>Kahneman, D., </a:t>
            </a:r>
            <a:r>
              <a:rPr lang="en-US" sz="2400" b="1" i="1" dirty="0">
                <a:ea typeface="+mn-lt"/>
                <a:cs typeface="+mn-lt"/>
              </a:rPr>
              <a:t>Thinking Fast and Slow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>
                <a:ea typeface="+mn-lt"/>
                <a:cs typeface="+mn-lt"/>
              </a:rPr>
              <a:t>Covello, V. and Hyer, R, </a:t>
            </a:r>
            <a:r>
              <a:rPr lang="en-US" sz="2400" b="1" i="1" dirty="0">
                <a:ea typeface="+mn-lt"/>
                <a:cs typeface="+mn-lt"/>
              </a:rPr>
              <a:t>Effective Media Communication in Public Health Emergencies: A World Health Organization Handbook.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>
                <a:ea typeface="+mn-lt"/>
                <a:cs typeface="+mn-lt"/>
              </a:rPr>
              <a:t>Covello, V., </a:t>
            </a:r>
            <a:r>
              <a:rPr lang="en-US" sz="2400" b="1" i="1" dirty="0">
                <a:ea typeface="+mn-lt"/>
                <a:cs typeface="+mn-lt"/>
              </a:rPr>
              <a:t>Communicating in Risk, Crisis, and High Stress Situations: Evidence-Based Strategy and Practice</a:t>
            </a: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===</a:t>
            </a:r>
          </a:p>
          <a:p>
            <a:r>
              <a:rPr lang="en-US" sz="2400" dirty="0">
                <a:ea typeface="+mn-lt"/>
                <a:cs typeface="+mn-lt"/>
              </a:rPr>
              <a:t> Bok, S., </a:t>
            </a:r>
            <a:r>
              <a:rPr lang="en-US" sz="2400" b="1" i="1" dirty="0">
                <a:ea typeface="+mn-lt"/>
                <a:cs typeface="+mn-lt"/>
              </a:rPr>
              <a:t>Lying</a:t>
            </a:r>
          </a:p>
          <a:p>
            <a:r>
              <a:rPr lang="en-US" sz="2400" b="1" i="1" dirty="0">
                <a:ea typeface="+mn-lt"/>
                <a:cs typeface="+mn-lt"/>
              </a:rPr>
              <a:t> </a:t>
            </a:r>
            <a:r>
              <a:rPr lang="en-US" sz="2400" dirty="0">
                <a:ea typeface="+mn-lt"/>
                <a:cs typeface="+mn-lt"/>
              </a:rPr>
              <a:t>Aristotle, </a:t>
            </a:r>
            <a:r>
              <a:rPr lang="en-US" sz="2400" b="1" i="1" dirty="0">
                <a:ea typeface="+mn-lt"/>
                <a:cs typeface="+mn-lt"/>
              </a:rPr>
              <a:t>Rhetoric: The Art of Persuasion</a:t>
            </a:r>
          </a:p>
        </p:txBody>
      </p:sp>
    </p:spTree>
    <p:extLst>
      <p:ext uri="{BB962C8B-B14F-4D97-AF65-F5344CB8AC3E}">
        <p14:creationId xmlns:p14="http://schemas.microsoft.com/office/powerpoint/2010/main" val="94519605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2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6F8B"/>
      </a:accent1>
      <a:accent2>
        <a:srgbClr val="7FC1DB"/>
      </a:accent2>
      <a:accent3>
        <a:srgbClr val="A9D5E7"/>
      </a:accent3>
      <a:accent4>
        <a:srgbClr val="7A8C8E"/>
      </a:accent4>
      <a:accent5>
        <a:srgbClr val="84ACB6"/>
      </a:accent5>
      <a:accent6>
        <a:srgbClr val="0070C0"/>
      </a:accent6>
      <a:hlink>
        <a:srgbClr val="1C6294"/>
      </a:hlink>
      <a:folHlink>
        <a:srgbClr val="9F6715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853419_Win32_SL_V5" id="{958D2C9E-948D-4354-BF9D-DF8AE3C2B240}" vid="{22D4A967-05D2-4D72-8594-54CFF34148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2026.01.13_CTHCC Conference Slide Master</Template>
  <TotalTime>513</TotalTime>
  <Words>3723</Words>
  <Application>Microsoft Office PowerPoint</Application>
  <PresentationFormat>Widescreen</PresentationFormat>
  <Paragraphs>855</Paragraphs>
  <Slides>106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6" baseType="lpstr">
      <vt:lpstr>MS Gothic</vt:lpstr>
      <vt:lpstr>Aptos</vt:lpstr>
      <vt:lpstr>Arial</vt:lpstr>
      <vt:lpstr>Calibri</vt:lpstr>
      <vt:lpstr>Corbel</vt:lpstr>
      <vt:lpstr>Franklin Gothic Book</vt:lpstr>
      <vt:lpstr>Franklin Gothic Demi</vt:lpstr>
      <vt:lpstr>Times New Roman</vt:lpstr>
      <vt:lpstr>Wingdings</vt:lpstr>
      <vt:lpstr>Custom</vt:lpstr>
      <vt:lpstr>   Advances in Crisis Communication</vt:lpstr>
      <vt:lpstr>Agenda</vt:lpstr>
      <vt:lpstr>Topic 1: Introduction</vt:lpstr>
      <vt:lpstr>Presenter:  Dr. Vincent Covello</vt:lpstr>
      <vt:lpstr>PowerPoint Presentation</vt:lpstr>
      <vt:lpstr>Dubious Achievement</vt:lpstr>
      <vt:lpstr>PowerPoint Presentation</vt:lpstr>
      <vt:lpstr>   Crisis Communication:  Best Practices Toolbox</vt:lpstr>
      <vt:lpstr>PowerPoint Presentation</vt:lpstr>
      <vt:lpstr>PowerPoint Presentation</vt:lpstr>
      <vt:lpstr>Three Key Messages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like the work you are doing   but..."</vt:lpstr>
      <vt:lpstr>We are sorry for the delay   but..."</vt:lpstr>
      <vt:lpstr>Our work here is  finally finished    but …"</vt:lpstr>
      <vt:lpstr>“We would   love to help you     but …"</vt:lpstr>
      <vt:lpstr>PowerPoint Presentation</vt:lpstr>
      <vt:lpstr>“Yes,    but …"</vt:lpstr>
      <vt:lpstr>  “but”  versus  “and”</vt:lpstr>
      <vt:lpstr>Case Study: Tony Hayward CEO British Petroleum (BP) Oil Spill</vt:lpstr>
      <vt:lpstr>Case Study: BP Oil Spill (May 30,2010) BP CEO Tony Hayward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Study: Donald Rumsfeld’s “Known Unknowns” Message News Briefing on Weapons of Mass Destruction in Iraq February 12, 2002</vt:lpstr>
      <vt:lpstr>PowerPoint Presentation</vt:lpstr>
      <vt:lpstr>PowerPoint Presentation</vt:lpstr>
      <vt:lpstr>PowerPoint Presentation</vt:lpstr>
      <vt:lpstr>PowerPoint Presentation</vt:lpstr>
      <vt:lpstr>Case Study: Housing for Wounded Soldiers at Walter Reed Hospital (2007)</vt:lpstr>
      <vt:lpstr>PowerPoint Presentation</vt:lpstr>
      <vt:lpstr>PowerPoint Presentation</vt:lpstr>
      <vt:lpstr>PowerPoint Presentation</vt:lpstr>
      <vt:lpstr>“You are letting your emotions get hold of you.”</vt:lpstr>
      <vt:lpstr>“I know how you must feel”</vt:lpstr>
      <vt:lpstr>PowerPoint Presentation</vt:lpstr>
      <vt:lpstr>PowerPoint Presentation</vt:lpstr>
      <vt:lpstr>3 Questions</vt:lpstr>
      <vt:lpstr>PowerPoint Presentation</vt:lpstr>
      <vt:lpstr>   Best Practices Toolbox</vt:lpstr>
      <vt:lpstr>Crisis Communication Resource</vt:lpstr>
      <vt:lpstr>PowerPoint Presentation</vt:lpstr>
      <vt:lpstr>The Changing Landscape for Crisis Communication</vt:lpstr>
      <vt:lpstr>PowerPoint Presentation</vt:lpstr>
      <vt:lpstr>Agenda</vt:lpstr>
      <vt:lpstr>PowerPoint Presentation</vt:lpstr>
      <vt:lpstr>   Best Practices Toolbox</vt:lpstr>
      <vt:lpstr>   Toolkit: Message Map</vt:lpstr>
      <vt:lpstr>Aristotle and the Magic Number 3</vt:lpstr>
      <vt:lpstr>PowerPoint Presentation</vt:lpstr>
      <vt:lpstr>Case Study and Exercise Ebola, West Africa,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Message Mapping Clinic</vt:lpstr>
      <vt:lpstr>PowerPoint Presentation</vt:lpstr>
      <vt:lpstr>PowerPoint Presentation</vt:lpstr>
      <vt:lpstr>What is a “Message Map?”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Wrap Up</vt:lpstr>
      <vt:lpstr>PowerPoint Presentation</vt:lpstr>
      <vt:lpstr>PowerPoint Presentation</vt:lpstr>
      <vt:lpstr>PowerPoint Presentation</vt:lpstr>
      <vt:lpstr>Three Key Messages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covellovincent@gmail.com</dc:creator>
  <cp:lastModifiedBy>Kim Cerullo</cp:lastModifiedBy>
  <cp:revision>148</cp:revision>
  <dcterms:created xsi:type="dcterms:W3CDTF">2026-04-04T23:14:08Z</dcterms:created>
  <dcterms:modified xsi:type="dcterms:W3CDTF">2026-04-28T15:34:30Z</dcterms:modified>
</cp:coreProperties>
</file>