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41"/>
  </p:notesMasterIdLst>
  <p:handoutMasterIdLst>
    <p:handoutMasterId r:id="rId42"/>
  </p:handoutMasterIdLst>
  <p:sldIdLst>
    <p:sldId id="410" r:id="rId5"/>
    <p:sldId id="383" r:id="rId6"/>
    <p:sldId id="411" r:id="rId7"/>
    <p:sldId id="420" r:id="rId8"/>
    <p:sldId id="412" r:id="rId9"/>
    <p:sldId id="413" r:id="rId10"/>
    <p:sldId id="414" r:id="rId11"/>
    <p:sldId id="415" r:id="rId12"/>
    <p:sldId id="416" r:id="rId13"/>
    <p:sldId id="417" r:id="rId14"/>
    <p:sldId id="418" r:id="rId15"/>
    <p:sldId id="419"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8" r:id="rId33"/>
    <p:sldId id="439" r:id="rId34"/>
    <p:sldId id="440" r:id="rId35"/>
    <p:sldId id="441" r:id="rId36"/>
    <p:sldId id="442" r:id="rId37"/>
    <p:sldId id="443" r:id="rId38"/>
    <p:sldId id="444" r:id="rId39"/>
    <p:sldId id="44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27" autoAdjust="0"/>
  </p:normalViewPr>
  <p:slideViewPr>
    <p:cSldViewPr snapToGrid="0">
      <p:cViewPr varScale="1">
        <p:scale>
          <a:sx n="84" d="100"/>
          <a:sy n="84" d="100"/>
        </p:scale>
        <p:origin x="702"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4/21/2026</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4/21/2026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30VMIEmA114"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guRSUY4CMy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Individuals with auditory hypersensitivity may use noise canceling headphones to assist in navigating loud or busy environments. Sensory seeking individuals may make loud noises unrelated to the activity they are participating in.</a:t>
            </a:r>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2656010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51606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33333"/>
                </a:solidFill>
                <a:highlight>
                  <a:srgbClr val="FFFFFF"/>
                </a:highlight>
              </a:rPr>
              <a:t>Terms like neurodivergent were introduced in the 1990s by autistic sociologist Judy Singer as an alternative to deficit-based language, such as “disorder.” Singer highlighted notable strengths of many individuals in the autistic population that include abilities to focus, recognize patterns, and remember factual information.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1692875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hlinkClick r:id="rId3"/>
              </a:rPr>
              <a:t>https://www.youtube.com/watch?v=30VMIEmA114</a:t>
            </a:r>
            <a:r>
              <a:rPr lang="en-US" dirty="0"/>
              <a:t> </a:t>
            </a:r>
          </a:p>
        </p:txBody>
      </p:sp>
      <p:sp>
        <p:nvSpPr>
          <p:cNvPr id="4" name="Slide Number Placeholder 3"/>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306711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highlight>
                  <a:srgbClr val="FFFFFF"/>
                </a:highlight>
              </a:rPr>
              <a:t>Terms like neurodivergent were introduced in the 1990s by autistic sociologist Judy Singer as an alternative to deficit-based language, such as “disorder.” Singer highlighted notable strengths of many individuals in the autistic population that include abilities to focus, recognize patterns, and remember factual information.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77978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Meet Seth | Autism Speaks (youtube.com)</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36236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https://www.youtube.com/watch?v=BPo1H1eMU9k</a:t>
            </a:r>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69700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rPr>
              <a:t>Deficits in this area may make it overwhelming to navigate a busy museum environment. Bumping into others/exhibits around them. Using materials with too much force. </a:t>
            </a:r>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285719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rPr>
              <a:t>These sensory processing disorders may manifest as sensory seeking or avoidance behaviors, difficulties with fine motor skills, and challenges with social interactions. Difficulty tolerating when clothing gets wet in water area, difficulty transitioning away from water area, hesitancy to touch materials</a:t>
            </a:r>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316085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Individuals with auditory hypersensitivity may use noise canceling headphones to assist in navigating loud or busy environments. Sensory seeking individuals may make loud noises unrelated to the activity they are participating in.</a:t>
            </a:r>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45955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Individuals with auditory hypersensitivity may use noise canceling headphones to assist in navigating loud or busy environments. Sensory seeking individuals may make loud noises unrelated to the activity they are participating in.</a:t>
            </a:r>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27995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3248" y="66294"/>
            <a:ext cx="6099248" cy="6099248"/>
            <a:chOff x="0" y="12289"/>
            <a:chExt cx="3550" cy="3551"/>
          </a:xfrm>
        </p:grpSpPr>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19098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258171" y="2443791"/>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187081" y="2443791"/>
            <a:ext cx="5751576"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3248" y="6071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47460" y="3044912"/>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5878164"/>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
        <p:nvSpPr>
          <p:cNvPr id="2" name="Rectangle 1">
            <a:extLst>
              <a:ext uri="{FF2B5EF4-FFF2-40B4-BE49-F238E27FC236}">
                <a16:creationId xmlns:a16="http://schemas.microsoft.com/office/drawing/2014/main" id="{13FE73EA-090A-D814-A776-8ED6EB082081}"/>
              </a:ext>
            </a:extLst>
          </p:cNvPr>
          <p:cNvSpPr/>
          <p:nvPr userDrawn="1"/>
        </p:nvSpPr>
        <p:spPr>
          <a:xfrm>
            <a:off x="2" y="6176963"/>
            <a:ext cx="12192000" cy="682257"/>
          </a:xfrm>
          <a:prstGeom prst="rect">
            <a:avLst/>
          </a:prstGeom>
          <a:solidFill>
            <a:schemeClr val="accent4">
              <a:lumMod val="20000"/>
              <a:lumOff val="80000"/>
            </a:schemeClr>
          </a:solidFill>
          <a:ln>
            <a:solidFill>
              <a:schemeClr val="accent4">
                <a:lumMod val="20000"/>
                <a:lumOff val="8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0F0098-C513-729D-3F3C-1EE21AD00E65}"/>
              </a:ext>
            </a:extLst>
          </p:cNvPr>
          <p:cNvSpPr txBox="1"/>
          <p:nvPr userDrawn="1"/>
        </p:nvSpPr>
        <p:spPr>
          <a:xfrm>
            <a:off x="8944426" y="6382004"/>
            <a:ext cx="3695428" cy="369332"/>
          </a:xfrm>
          <a:prstGeom prst="rect">
            <a:avLst/>
          </a:prstGeom>
          <a:noFill/>
        </p:spPr>
        <p:txBody>
          <a:bodyPr wrap="square" rtlCol="0">
            <a:spAutoFit/>
          </a:bodyPr>
          <a:lstStyle/>
          <a:p>
            <a:r>
              <a:rPr lang="en-US" dirty="0">
                <a:solidFill>
                  <a:schemeClr val="accent6"/>
                </a:solidFill>
              </a:rPr>
              <a:t>2026 ANNUAL CONFERENCE</a:t>
            </a:r>
          </a:p>
        </p:txBody>
      </p:sp>
      <p:cxnSp>
        <p:nvCxnSpPr>
          <p:cNvPr id="8" name="Straight Connector 7">
            <a:extLst>
              <a:ext uri="{FF2B5EF4-FFF2-40B4-BE49-F238E27FC236}">
                <a16:creationId xmlns:a16="http://schemas.microsoft.com/office/drawing/2014/main" id="{5487F12B-EA6F-A7B1-ED09-31C388BBC73B}"/>
              </a:ext>
            </a:extLst>
          </p:cNvPr>
          <p:cNvCxnSpPr/>
          <p:nvPr userDrawn="1"/>
        </p:nvCxnSpPr>
        <p:spPr>
          <a:xfrm>
            <a:off x="0" y="6176963"/>
            <a:ext cx="12192000"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946515AD-0CAF-C393-A105-B9F35E89553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17488" y="6409158"/>
            <a:ext cx="1626938" cy="384345"/>
          </a:xfrm>
          <a:prstGeom prst="rect">
            <a:avLst/>
          </a:prstGeom>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Po1H1eMU9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30VMIEmA114"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guRSUY4CMyQ?si=-2SPFa9LGk3fBEY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sz="4800" dirty="0"/>
              <a:t>Communicating with </a:t>
            </a:r>
            <a:r>
              <a:rPr lang="en-US" sz="4800" dirty="0" err="1"/>
              <a:t>Neurodiverse</a:t>
            </a:r>
            <a:r>
              <a:rPr lang="en-US" sz="4800" dirty="0"/>
              <a:t> Populations in an Emergency</a:t>
            </a:r>
          </a:p>
        </p:txBody>
      </p:sp>
      <p:sp>
        <p:nvSpPr>
          <p:cNvPr id="3" name="TextBox 2">
            <a:extLst>
              <a:ext uri="{FF2B5EF4-FFF2-40B4-BE49-F238E27FC236}">
                <a16:creationId xmlns:a16="http://schemas.microsoft.com/office/drawing/2014/main" id="{D5FA54F1-7F1C-4A44-80E4-F2E6727D2DD1}"/>
              </a:ext>
            </a:extLst>
          </p:cNvPr>
          <p:cNvSpPr txBox="1"/>
          <p:nvPr/>
        </p:nvSpPr>
        <p:spPr>
          <a:xfrm>
            <a:off x="6309904" y="4188822"/>
            <a:ext cx="3571491" cy="861774"/>
          </a:xfrm>
          <a:prstGeom prst="rect">
            <a:avLst/>
          </a:prstGeom>
          <a:noFill/>
        </p:spPr>
        <p:txBody>
          <a:bodyPr wrap="none" rtlCol="0">
            <a:spAutoFit/>
          </a:bodyPr>
          <a:lstStyle/>
          <a:p>
            <a:r>
              <a:rPr lang="en-US" b="1" dirty="0">
                <a:solidFill>
                  <a:schemeClr val="bg1"/>
                </a:solidFill>
              </a:rPr>
              <a:t>Sarah Hardy, PhD</a:t>
            </a:r>
          </a:p>
          <a:p>
            <a:r>
              <a:rPr lang="en-US" sz="1600" dirty="0">
                <a:solidFill>
                  <a:schemeClr val="bg1"/>
                </a:solidFill>
              </a:rPr>
              <a:t>Licensed Psychologist</a:t>
            </a:r>
          </a:p>
          <a:p>
            <a:r>
              <a:rPr lang="en-US" sz="1600" dirty="0">
                <a:solidFill>
                  <a:schemeClr val="bg1"/>
                </a:solidFill>
              </a:rPr>
              <a:t>Hospital for Special Care Autism Center</a:t>
            </a:r>
          </a:p>
        </p:txBody>
      </p:sp>
      <p:pic>
        <p:nvPicPr>
          <p:cNvPr id="5" name="Picture 4">
            <a:extLst>
              <a:ext uri="{FF2B5EF4-FFF2-40B4-BE49-F238E27FC236}">
                <a16:creationId xmlns:a16="http://schemas.microsoft.com/office/drawing/2014/main" id="{B5F9039C-B221-4046-B31F-643AE37FE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904" y="5159752"/>
            <a:ext cx="2215787" cy="910094"/>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1;g28ce9ebe10a_1_54">
            <a:extLst>
              <a:ext uri="{FF2B5EF4-FFF2-40B4-BE49-F238E27FC236}">
                <a16:creationId xmlns:a16="http://schemas.microsoft.com/office/drawing/2014/main" id="{425FCA02-BA8E-4F8B-BF53-77283CAD7715}"/>
              </a:ext>
            </a:extLst>
          </p:cNvPr>
          <p:cNvPicPr preferRelativeResize="0"/>
          <p:nvPr/>
        </p:nvPicPr>
        <p:blipFill>
          <a:blip r:embed="rId2">
            <a:alphaModFix/>
          </a:blip>
          <a:stretch>
            <a:fillRect/>
          </a:stretch>
        </p:blipFill>
        <p:spPr>
          <a:xfrm>
            <a:off x="1721233" y="0"/>
            <a:ext cx="8749533" cy="6148251"/>
          </a:xfrm>
          <a:prstGeom prst="rect">
            <a:avLst/>
          </a:prstGeom>
          <a:noFill/>
          <a:ln>
            <a:noFill/>
          </a:ln>
        </p:spPr>
      </p:pic>
      <p:sp>
        <p:nvSpPr>
          <p:cNvPr id="7" name="Rectangle 6">
            <a:extLst>
              <a:ext uri="{FF2B5EF4-FFF2-40B4-BE49-F238E27FC236}">
                <a16:creationId xmlns:a16="http://schemas.microsoft.com/office/drawing/2014/main" id="{1C1CFB14-C83E-4C97-85EB-594ADF47727F}"/>
              </a:ext>
            </a:extLst>
          </p:cNvPr>
          <p:cNvSpPr/>
          <p:nvPr/>
        </p:nvSpPr>
        <p:spPr>
          <a:xfrm>
            <a:off x="548639" y="1898469"/>
            <a:ext cx="1172593" cy="4789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432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A8BE-B6CC-4456-90D2-3C300086F9AD}"/>
              </a:ext>
            </a:extLst>
          </p:cNvPr>
          <p:cNvSpPr>
            <a:spLocks noGrp="1"/>
          </p:cNvSpPr>
          <p:nvPr>
            <p:ph type="title"/>
          </p:nvPr>
        </p:nvSpPr>
        <p:spPr/>
        <p:txBody>
          <a:bodyPr/>
          <a:lstStyle/>
          <a:p>
            <a:r>
              <a:rPr lang="en-US" dirty="0"/>
              <a:t>Communicating via electronic devices</a:t>
            </a:r>
          </a:p>
        </p:txBody>
      </p:sp>
      <p:pic>
        <p:nvPicPr>
          <p:cNvPr id="6" name="Picture 5">
            <a:hlinkClick r:id="rId3"/>
            <a:extLst>
              <a:ext uri="{FF2B5EF4-FFF2-40B4-BE49-F238E27FC236}">
                <a16:creationId xmlns:a16="http://schemas.microsoft.com/office/drawing/2014/main" id="{163EF266-E495-49E5-BC6E-18D3FA2831E3}"/>
              </a:ext>
            </a:extLst>
          </p:cNvPr>
          <p:cNvPicPr>
            <a:picLocks noChangeAspect="1"/>
          </p:cNvPicPr>
          <p:nvPr/>
        </p:nvPicPr>
        <p:blipFill>
          <a:blip r:embed="rId4"/>
          <a:stretch>
            <a:fillRect/>
          </a:stretch>
        </p:blipFill>
        <p:spPr>
          <a:xfrm>
            <a:off x="4157759" y="2069225"/>
            <a:ext cx="6475407" cy="3891051"/>
          </a:xfrm>
          <a:prstGeom prst="rect">
            <a:avLst/>
          </a:prstGeom>
        </p:spPr>
      </p:pic>
    </p:spTree>
    <p:extLst>
      <p:ext uri="{BB962C8B-B14F-4D97-AF65-F5344CB8AC3E}">
        <p14:creationId xmlns:p14="http://schemas.microsoft.com/office/powerpoint/2010/main" val="403069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C7B8C-4FC0-401E-8891-C5D63C1A3A8D}"/>
              </a:ext>
            </a:extLst>
          </p:cNvPr>
          <p:cNvSpPr>
            <a:spLocks noGrp="1"/>
          </p:cNvSpPr>
          <p:nvPr>
            <p:ph type="title"/>
          </p:nvPr>
        </p:nvSpPr>
        <p:spPr/>
        <p:txBody>
          <a:bodyPr/>
          <a:lstStyle/>
          <a:p>
            <a:r>
              <a:rPr lang="en-US" dirty="0"/>
              <a:t>Supporting Communication</a:t>
            </a:r>
          </a:p>
        </p:txBody>
      </p:sp>
    </p:spTree>
    <p:extLst>
      <p:ext uri="{BB962C8B-B14F-4D97-AF65-F5344CB8AC3E}">
        <p14:creationId xmlns:p14="http://schemas.microsoft.com/office/powerpoint/2010/main" val="364216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55B781-0100-4A74-A69C-E67FE1EBDB32}"/>
              </a:ext>
            </a:extLst>
          </p:cNvPr>
          <p:cNvSpPr>
            <a:spLocks noGrp="1"/>
          </p:cNvSpPr>
          <p:nvPr>
            <p:ph type="title"/>
          </p:nvPr>
        </p:nvSpPr>
        <p:spPr/>
        <p:txBody>
          <a:bodyPr/>
          <a:lstStyle/>
          <a:p>
            <a:r>
              <a:rPr lang="en-US" dirty="0"/>
              <a:t>Communication styles</a:t>
            </a:r>
          </a:p>
        </p:txBody>
      </p:sp>
      <p:sp>
        <p:nvSpPr>
          <p:cNvPr id="5" name="Content Placeholder 4">
            <a:extLst>
              <a:ext uri="{FF2B5EF4-FFF2-40B4-BE49-F238E27FC236}">
                <a16:creationId xmlns:a16="http://schemas.microsoft.com/office/drawing/2014/main" id="{AC80EB9E-AD50-4A1E-9F5A-44CAA68F721A}"/>
              </a:ext>
            </a:extLst>
          </p:cNvPr>
          <p:cNvSpPr>
            <a:spLocks noGrp="1"/>
          </p:cNvSpPr>
          <p:nvPr>
            <p:ph sz="quarter" idx="13"/>
          </p:nvPr>
        </p:nvSpPr>
        <p:spPr>
          <a:xfrm>
            <a:off x="3657600" y="2282008"/>
            <a:ext cx="3905250" cy="3699328"/>
          </a:xfrm>
        </p:spPr>
        <p:txBody>
          <a:bodyPr/>
          <a:lstStyle/>
          <a:p>
            <a:pPr marL="0" indent="0">
              <a:buNone/>
            </a:pPr>
            <a:r>
              <a:rPr lang="en-US" dirty="0"/>
              <a:t>People who use verbal language</a:t>
            </a:r>
          </a:p>
        </p:txBody>
      </p:sp>
      <p:sp>
        <p:nvSpPr>
          <p:cNvPr id="6" name="Rectangle 5">
            <a:extLst>
              <a:ext uri="{FF2B5EF4-FFF2-40B4-BE49-F238E27FC236}">
                <a16:creationId xmlns:a16="http://schemas.microsoft.com/office/drawing/2014/main" id="{C5A3438A-423D-41A3-B938-A78464E8B487}"/>
              </a:ext>
            </a:extLst>
          </p:cNvPr>
          <p:cNvSpPr/>
          <p:nvPr/>
        </p:nvSpPr>
        <p:spPr>
          <a:xfrm>
            <a:off x="7562850" y="2967334"/>
            <a:ext cx="6096000" cy="1384995"/>
          </a:xfrm>
          <a:prstGeom prst="rect">
            <a:avLst/>
          </a:prstGeom>
        </p:spPr>
        <p:txBody>
          <a:bodyPr>
            <a:spAutoFit/>
          </a:bodyPr>
          <a:lstStyle/>
          <a:p>
            <a:pPr marL="685800" lvl="1" indent="-283464">
              <a:lnSpc>
                <a:spcPct val="90000"/>
              </a:lnSpc>
              <a:spcBef>
                <a:spcPts val="1800"/>
              </a:spcBef>
              <a:buFont typeface="Arial" panose="020B0604020202020204" pitchFamily="34" charset="0"/>
              <a:buChar char="•"/>
            </a:pPr>
            <a:r>
              <a:rPr lang="en-US" sz="2000" dirty="0">
                <a:solidFill>
                  <a:schemeClr val="bg1"/>
                </a:solidFill>
              </a:rPr>
              <a:t>Incorrect grammar</a:t>
            </a:r>
          </a:p>
          <a:p>
            <a:pPr marL="685800" lvl="1" indent="-283464">
              <a:lnSpc>
                <a:spcPct val="90000"/>
              </a:lnSpc>
              <a:spcBef>
                <a:spcPts val="1800"/>
              </a:spcBef>
              <a:buFont typeface="Arial" panose="020B0604020202020204" pitchFamily="34" charset="0"/>
              <a:buChar char="•"/>
            </a:pPr>
            <a:r>
              <a:rPr lang="en-US" sz="2000" dirty="0">
                <a:solidFill>
                  <a:schemeClr val="bg1"/>
                </a:solidFill>
              </a:rPr>
              <a:t>Poor conversational skills</a:t>
            </a:r>
          </a:p>
          <a:p>
            <a:pPr marL="685800" lvl="1" indent="-283464">
              <a:lnSpc>
                <a:spcPct val="90000"/>
              </a:lnSpc>
              <a:spcBef>
                <a:spcPts val="1800"/>
              </a:spcBef>
              <a:buFont typeface="Arial" panose="020B0604020202020204" pitchFamily="34" charset="0"/>
              <a:buChar char="•"/>
            </a:pPr>
            <a:r>
              <a:rPr lang="en-US" sz="2000" dirty="0">
                <a:solidFill>
                  <a:schemeClr val="bg1"/>
                </a:solidFill>
              </a:rPr>
              <a:t>Social cues ignored</a:t>
            </a:r>
          </a:p>
        </p:txBody>
      </p:sp>
      <p:sp>
        <p:nvSpPr>
          <p:cNvPr id="7" name="Rectangle 6">
            <a:extLst>
              <a:ext uri="{FF2B5EF4-FFF2-40B4-BE49-F238E27FC236}">
                <a16:creationId xmlns:a16="http://schemas.microsoft.com/office/drawing/2014/main" id="{2473E3DC-BCB1-4559-A92D-5FDEE662A955}"/>
              </a:ext>
            </a:extLst>
          </p:cNvPr>
          <p:cNvSpPr/>
          <p:nvPr/>
        </p:nvSpPr>
        <p:spPr>
          <a:xfrm>
            <a:off x="3519046" y="2967335"/>
            <a:ext cx="4182359" cy="1384995"/>
          </a:xfrm>
          <a:prstGeom prst="rect">
            <a:avLst/>
          </a:prstGeom>
        </p:spPr>
        <p:txBody>
          <a:bodyPr wrap="square">
            <a:spAutoFit/>
          </a:bodyPr>
          <a:lstStyle/>
          <a:p>
            <a:pPr marL="685800" lvl="1" indent="-283464">
              <a:lnSpc>
                <a:spcPct val="90000"/>
              </a:lnSpc>
              <a:spcBef>
                <a:spcPts val="1800"/>
              </a:spcBef>
              <a:buFont typeface="Arial" panose="020B0604020202020204" pitchFamily="34" charset="0"/>
              <a:buChar char="•"/>
            </a:pPr>
            <a:r>
              <a:rPr lang="en-US" sz="2000" dirty="0">
                <a:solidFill>
                  <a:schemeClr val="bg1"/>
                </a:solidFill>
              </a:rPr>
              <a:t>Tone</a:t>
            </a:r>
          </a:p>
          <a:p>
            <a:pPr marL="685800" lvl="1" indent="-283464">
              <a:lnSpc>
                <a:spcPct val="90000"/>
              </a:lnSpc>
              <a:spcBef>
                <a:spcPts val="1800"/>
              </a:spcBef>
              <a:buFont typeface="Arial" panose="020B0604020202020204" pitchFamily="34" charset="0"/>
              <a:buChar char="•"/>
            </a:pPr>
            <a:r>
              <a:rPr lang="en-US" sz="2000" dirty="0">
                <a:solidFill>
                  <a:schemeClr val="bg1"/>
                </a:solidFill>
              </a:rPr>
              <a:t>Affect</a:t>
            </a:r>
          </a:p>
          <a:p>
            <a:pPr marL="685800" lvl="1" indent="-283464">
              <a:lnSpc>
                <a:spcPct val="90000"/>
              </a:lnSpc>
              <a:spcBef>
                <a:spcPts val="1800"/>
              </a:spcBef>
              <a:buFont typeface="Arial" panose="020B0604020202020204" pitchFamily="34" charset="0"/>
              <a:buChar char="•"/>
            </a:pPr>
            <a:r>
              <a:rPr lang="en-US" sz="2000" dirty="0">
                <a:solidFill>
                  <a:schemeClr val="bg1"/>
                </a:solidFill>
              </a:rPr>
              <a:t>Eye contact</a:t>
            </a:r>
          </a:p>
        </p:txBody>
      </p:sp>
    </p:spTree>
    <p:extLst>
      <p:ext uri="{BB962C8B-B14F-4D97-AF65-F5344CB8AC3E}">
        <p14:creationId xmlns:p14="http://schemas.microsoft.com/office/powerpoint/2010/main" val="136390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D80C2-E621-400C-B763-C2DF061B698E}"/>
              </a:ext>
            </a:extLst>
          </p:cNvPr>
          <p:cNvSpPr>
            <a:spLocks noGrp="1"/>
          </p:cNvSpPr>
          <p:nvPr>
            <p:ph type="title"/>
          </p:nvPr>
        </p:nvSpPr>
        <p:spPr/>
        <p:txBody>
          <a:bodyPr/>
          <a:lstStyle/>
          <a:p>
            <a:r>
              <a:rPr lang="en-US" dirty="0"/>
              <a:t>Non-verbal Communication</a:t>
            </a:r>
          </a:p>
        </p:txBody>
      </p:sp>
      <p:pic>
        <p:nvPicPr>
          <p:cNvPr id="2050" name="Picture 2" descr="AAC/speaky tablet, pronouns and gender stereotypes. : r ...">
            <a:extLst>
              <a:ext uri="{FF2B5EF4-FFF2-40B4-BE49-F238E27FC236}">
                <a16:creationId xmlns:a16="http://schemas.microsoft.com/office/drawing/2014/main" id="{B0DF843F-88D5-4B3F-9905-B19CBB540DD9}"/>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xfrm>
            <a:off x="7255404" y="1589088"/>
            <a:ext cx="4209806" cy="29940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770FC4F-3B33-4799-97B9-B5D7C5D475D3}"/>
              </a:ext>
            </a:extLst>
          </p:cNvPr>
          <p:cNvSpPr>
            <a:spLocks noGrp="1"/>
          </p:cNvSpPr>
          <p:nvPr>
            <p:ph sz="quarter" idx="4294967295"/>
          </p:nvPr>
        </p:nvSpPr>
        <p:spPr>
          <a:xfrm>
            <a:off x="575310" y="3429000"/>
            <a:ext cx="4667250" cy="3998913"/>
          </a:xfrm>
        </p:spPr>
        <p:txBody>
          <a:bodyPr>
            <a:normAutofit/>
          </a:bodyPr>
          <a:lstStyle/>
          <a:p>
            <a:pPr marL="0" indent="0">
              <a:buNone/>
            </a:pPr>
            <a:r>
              <a:rPr lang="fr-FR" sz="2400" dirty="0"/>
              <a:t>Alternative and Augmentative Communication </a:t>
            </a:r>
          </a:p>
          <a:p>
            <a:pPr marL="0" indent="0">
              <a:buNone/>
            </a:pPr>
            <a:endParaRPr lang="fr-FR" sz="2400" dirty="0"/>
          </a:p>
          <a:p>
            <a:pPr marL="0" indent="0">
              <a:buNone/>
            </a:pPr>
            <a:r>
              <a:rPr lang="fr-FR" sz="2400" dirty="0"/>
              <a:t>“AAC </a:t>
            </a:r>
            <a:r>
              <a:rPr lang="fr-FR" sz="2400" dirty="0" err="1"/>
              <a:t>Device</a:t>
            </a:r>
            <a:r>
              <a:rPr lang="fr-FR" sz="2400" dirty="0"/>
              <a:t>”</a:t>
            </a:r>
            <a:endParaRPr lang="en-US" sz="2400" dirty="0"/>
          </a:p>
        </p:txBody>
      </p:sp>
    </p:spTree>
    <p:extLst>
      <p:ext uri="{BB962C8B-B14F-4D97-AF65-F5344CB8AC3E}">
        <p14:creationId xmlns:p14="http://schemas.microsoft.com/office/powerpoint/2010/main" val="399216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208FCC-F390-4C37-905A-B29F192CCEDD}"/>
              </a:ext>
            </a:extLst>
          </p:cNvPr>
          <p:cNvSpPr>
            <a:spLocks noGrp="1"/>
          </p:cNvSpPr>
          <p:nvPr>
            <p:ph type="title"/>
          </p:nvPr>
        </p:nvSpPr>
        <p:spPr/>
        <p:txBody>
          <a:bodyPr/>
          <a:lstStyle/>
          <a:p>
            <a:r>
              <a:rPr lang="en-US" dirty="0"/>
              <a:t>Communication strategies</a:t>
            </a:r>
          </a:p>
        </p:txBody>
      </p:sp>
      <p:sp>
        <p:nvSpPr>
          <p:cNvPr id="7" name="Rectangle 6">
            <a:extLst>
              <a:ext uri="{FF2B5EF4-FFF2-40B4-BE49-F238E27FC236}">
                <a16:creationId xmlns:a16="http://schemas.microsoft.com/office/drawing/2014/main" id="{870F500A-1CF5-4CC2-A77F-5723BD5C58E1}"/>
              </a:ext>
            </a:extLst>
          </p:cNvPr>
          <p:cNvSpPr/>
          <p:nvPr/>
        </p:nvSpPr>
        <p:spPr>
          <a:xfrm>
            <a:off x="1785257" y="2560320"/>
            <a:ext cx="2812869"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Slow down/Allow processing time</a:t>
            </a:r>
          </a:p>
        </p:txBody>
      </p:sp>
      <p:sp>
        <p:nvSpPr>
          <p:cNvPr id="8" name="Rectangle 7">
            <a:extLst>
              <a:ext uri="{FF2B5EF4-FFF2-40B4-BE49-F238E27FC236}">
                <a16:creationId xmlns:a16="http://schemas.microsoft.com/office/drawing/2014/main" id="{D293AC82-0A82-4949-B672-3B68B2093D13}"/>
              </a:ext>
            </a:extLst>
          </p:cNvPr>
          <p:cNvSpPr/>
          <p:nvPr/>
        </p:nvSpPr>
        <p:spPr>
          <a:xfrm>
            <a:off x="4968240" y="2560320"/>
            <a:ext cx="2812869"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it visual</a:t>
            </a:r>
          </a:p>
        </p:txBody>
      </p:sp>
      <p:sp>
        <p:nvSpPr>
          <p:cNvPr id="9" name="Rectangle 8">
            <a:extLst>
              <a:ext uri="{FF2B5EF4-FFF2-40B4-BE49-F238E27FC236}">
                <a16:creationId xmlns:a16="http://schemas.microsoft.com/office/drawing/2014/main" id="{1D6C9932-9383-4DD8-9DB0-857627490D4F}"/>
              </a:ext>
            </a:extLst>
          </p:cNvPr>
          <p:cNvSpPr/>
          <p:nvPr/>
        </p:nvSpPr>
        <p:spPr>
          <a:xfrm>
            <a:off x="8151223" y="2560319"/>
            <a:ext cx="2812869"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it personal</a:t>
            </a:r>
          </a:p>
        </p:txBody>
      </p:sp>
      <p:sp>
        <p:nvSpPr>
          <p:cNvPr id="10" name="Rectangle 9">
            <a:extLst>
              <a:ext uri="{FF2B5EF4-FFF2-40B4-BE49-F238E27FC236}">
                <a16:creationId xmlns:a16="http://schemas.microsoft.com/office/drawing/2014/main" id="{CF95F980-B229-4872-82C1-E684B93AB18C}"/>
              </a:ext>
            </a:extLst>
          </p:cNvPr>
          <p:cNvSpPr/>
          <p:nvPr/>
        </p:nvSpPr>
        <p:spPr>
          <a:xfrm>
            <a:off x="1785257" y="3975463"/>
            <a:ext cx="2812869"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 and manageable questions and instructions</a:t>
            </a:r>
          </a:p>
        </p:txBody>
      </p:sp>
      <p:sp>
        <p:nvSpPr>
          <p:cNvPr id="11" name="Rectangle 10">
            <a:extLst>
              <a:ext uri="{FF2B5EF4-FFF2-40B4-BE49-F238E27FC236}">
                <a16:creationId xmlns:a16="http://schemas.microsoft.com/office/drawing/2014/main" id="{BB5E8D1C-7E7F-4695-8334-6DE3681EC46A}"/>
              </a:ext>
            </a:extLst>
          </p:cNvPr>
          <p:cNvSpPr/>
          <p:nvPr/>
        </p:nvSpPr>
        <p:spPr>
          <a:xfrm>
            <a:off x="4968239" y="3975463"/>
            <a:ext cx="2812869"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Say “what to do” rather than “what not to do” – Keep it positive</a:t>
            </a:r>
          </a:p>
        </p:txBody>
      </p:sp>
      <p:sp>
        <p:nvSpPr>
          <p:cNvPr id="12" name="Rectangle 11">
            <a:extLst>
              <a:ext uri="{FF2B5EF4-FFF2-40B4-BE49-F238E27FC236}">
                <a16:creationId xmlns:a16="http://schemas.microsoft.com/office/drawing/2014/main" id="{40165948-A29C-495B-9517-EFF47B1E64A8}"/>
              </a:ext>
            </a:extLst>
          </p:cNvPr>
          <p:cNvSpPr/>
          <p:nvPr/>
        </p:nvSpPr>
        <p:spPr>
          <a:xfrm>
            <a:off x="8151223" y="3975463"/>
            <a:ext cx="2812869"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Avoid confusing language</a:t>
            </a:r>
          </a:p>
        </p:txBody>
      </p:sp>
    </p:spTree>
    <p:extLst>
      <p:ext uri="{BB962C8B-B14F-4D97-AF65-F5344CB8AC3E}">
        <p14:creationId xmlns:p14="http://schemas.microsoft.com/office/powerpoint/2010/main" val="53322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2EA9-B76E-4391-8A51-BB79C857A552}"/>
              </a:ext>
            </a:extLst>
          </p:cNvPr>
          <p:cNvSpPr>
            <a:spLocks noGrp="1"/>
          </p:cNvSpPr>
          <p:nvPr>
            <p:ph type="title"/>
          </p:nvPr>
        </p:nvSpPr>
        <p:spPr/>
        <p:txBody>
          <a:bodyPr/>
          <a:lstStyle/>
          <a:p>
            <a:r>
              <a:rPr lang="en-US" dirty="0"/>
              <a:t>Slow down/allow processing time</a:t>
            </a:r>
          </a:p>
        </p:txBody>
      </p:sp>
      <p:sp>
        <p:nvSpPr>
          <p:cNvPr id="4" name="TextBox 3">
            <a:extLst>
              <a:ext uri="{FF2B5EF4-FFF2-40B4-BE49-F238E27FC236}">
                <a16:creationId xmlns:a16="http://schemas.microsoft.com/office/drawing/2014/main" id="{AFE374E0-D36B-406D-AE68-0359D1B73F9B}"/>
              </a:ext>
            </a:extLst>
          </p:cNvPr>
          <p:cNvSpPr txBox="1"/>
          <p:nvPr/>
        </p:nvSpPr>
        <p:spPr>
          <a:xfrm>
            <a:off x="5135055" y="1440216"/>
            <a:ext cx="184731" cy="646331"/>
          </a:xfrm>
          <a:prstGeom prst="rect">
            <a:avLst/>
          </a:prstGeom>
          <a:noFill/>
        </p:spPr>
        <p:txBody>
          <a:bodyPr wrap="none" rtlCol="0">
            <a:spAutoFit/>
          </a:bodyPr>
          <a:lstStyle/>
          <a:p>
            <a:endParaRPr lang="en-US" dirty="0"/>
          </a:p>
          <a:p>
            <a:endParaRPr lang="en-US" dirty="0"/>
          </a:p>
        </p:txBody>
      </p:sp>
      <p:pic>
        <p:nvPicPr>
          <p:cNvPr id="7" name="Picture 6" descr="Want to Improve Health and Performance? Just Breathe! — Complete Game  Physical Therapy">
            <a:extLst>
              <a:ext uri="{FF2B5EF4-FFF2-40B4-BE49-F238E27FC236}">
                <a16:creationId xmlns:a16="http://schemas.microsoft.com/office/drawing/2014/main" id="{E563A3DE-BBD1-42EF-8FC7-273DF79AB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282" y="3734062"/>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57774163-E4D8-48C8-B380-DE7BCC6D1C09}"/>
              </a:ext>
            </a:extLst>
          </p:cNvPr>
          <p:cNvSpPr/>
          <p:nvPr/>
        </p:nvSpPr>
        <p:spPr>
          <a:xfrm>
            <a:off x="594360" y="2525298"/>
            <a:ext cx="2038350"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Open Sans" pitchFamily="2" charset="0"/>
                <a:ea typeface="Open Sans" pitchFamily="2" charset="0"/>
                <a:cs typeface="Open Sans" pitchFamily="2" charset="0"/>
              </a:rPr>
              <a:t>Go slower than you think.</a:t>
            </a:r>
          </a:p>
        </p:txBody>
      </p:sp>
      <p:sp>
        <p:nvSpPr>
          <p:cNvPr id="9" name="Rectangle: Rounded Corners 8">
            <a:extLst>
              <a:ext uri="{FF2B5EF4-FFF2-40B4-BE49-F238E27FC236}">
                <a16:creationId xmlns:a16="http://schemas.microsoft.com/office/drawing/2014/main" id="{0A43C65C-18EB-4C69-B592-72090E170FBD}"/>
              </a:ext>
            </a:extLst>
          </p:cNvPr>
          <p:cNvSpPr/>
          <p:nvPr/>
        </p:nvSpPr>
        <p:spPr>
          <a:xfrm>
            <a:off x="7711159" y="2199981"/>
            <a:ext cx="2561761" cy="1747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itchFamily="2" charset="0"/>
                <a:ea typeface="Open Sans" pitchFamily="2" charset="0"/>
                <a:cs typeface="Open Sans" pitchFamily="2" charset="0"/>
              </a:rPr>
              <a:t>Add pauses at the end of the sentence or thought.</a:t>
            </a:r>
          </a:p>
          <a:p>
            <a:pPr algn="ctr"/>
            <a:endParaRPr lang="en-US" dirty="0">
              <a:latin typeface="Open Sans" pitchFamily="2" charset="0"/>
              <a:ea typeface="Open Sans" pitchFamily="2" charset="0"/>
              <a:cs typeface="Open Sans" pitchFamily="2" charset="0"/>
            </a:endParaRPr>
          </a:p>
          <a:p>
            <a:pPr algn="ctr"/>
            <a:r>
              <a:rPr lang="en-US" dirty="0">
                <a:latin typeface="Open Sans" pitchFamily="2" charset="0"/>
                <a:ea typeface="Open Sans" pitchFamily="2" charset="0"/>
                <a:cs typeface="Open Sans" pitchFamily="2" charset="0"/>
              </a:rPr>
              <a:t>Take a breath.</a:t>
            </a:r>
          </a:p>
        </p:txBody>
      </p:sp>
      <p:sp>
        <p:nvSpPr>
          <p:cNvPr id="10" name="Rectangle: Rounded Corners 9">
            <a:extLst>
              <a:ext uri="{FF2B5EF4-FFF2-40B4-BE49-F238E27FC236}">
                <a16:creationId xmlns:a16="http://schemas.microsoft.com/office/drawing/2014/main" id="{1002740F-8492-4D89-92F8-61C0397C4D80}"/>
              </a:ext>
            </a:extLst>
          </p:cNvPr>
          <p:cNvSpPr/>
          <p:nvPr/>
        </p:nvSpPr>
        <p:spPr>
          <a:xfrm>
            <a:off x="4128005" y="2525298"/>
            <a:ext cx="2198829"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Open Sans" pitchFamily="2" charset="0"/>
                <a:ea typeface="Open Sans" pitchFamily="2" charset="0"/>
                <a:cs typeface="Open Sans" pitchFamily="2" charset="0"/>
              </a:rPr>
              <a:t>Don’t be afraid to repeat yourself.</a:t>
            </a:r>
          </a:p>
        </p:txBody>
      </p:sp>
      <p:pic>
        <p:nvPicPr>
          <p:cNvPr id="5122" name="Picture 2" descr="Bueller bueller!">
            <a:extLst>
              <a:ext uri="{FF2B5EF4-FFF2-40B4-BE49-F238E27FC236}">
                <a16:creationId xmlns:a16="http://schemas.microsoft.com/office/drawing/2014/main" id="{8DEE0A3B-3C76-49A5-B9C7-0CC87470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434" y="3734062"/>
            <a:ext cx="1828800" cy="193827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What to Do if You See a Turtle on the Road">
            <a:extLst>
              <a:ext uri="{FF2B5EF4-FFF2-40B4-BE49-F238E27FC236}">
                <a16:creationId xmlns:a16="http://schemas.microsoft.com/office/drawing/2014/main" id="{0839F530-6350-4571-A058-8ACC2C17FC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341"/>
          <a:stretch/>
        </p:blipFill>
        <p:spPr bwMode="auto">
          <a:xfrm>
            <a:off x="1718310" y="3734062"/>
            <a:ext cx="1828800" cy="182899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B540-2D7D-4DA8-996E-88211CC8EF3B}"/>
              </a:ext>
            </a:extLst>
          </p:cNvPr>
          <p:cNvSpPr>
            <a:spLocks noGrp="1"/>
          </p:cNvSpPr>
          <p:nvPr>
            <p:ph type="title"/>
          </p:nvPr>
        </p:nvSpPr>
        <p:spPr/>
        <p:txBody>
          <a:bodyPr/>
          <a:lstStyle/>
          <a:p>
            <a:r>
              <a:rPr lang="en-US" dirty="0"/>
              <a:t>Make it visual</a:t>
            </a:r>
          </a:p>
        </p:txBody>
      </p:sp>
      <p:pic>
        <p:nvPicPr>
          <p:cNvPr id="4" name="Picture 2" descr="www.readingrockets.org/sites/default/files/styles/...">
            <a:extLst>
              <a:ext uri="{FF2B5EF4-FFF2-40B4-BE49-F238E27FC236}">
                <a16:creationId xmlns:a16="http://schemas.microsoft.com/office/drawing/2014/main" id="{F8270E67-DD8F-4FCA-90D4-11E48B728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86"/>
          <a:stretch/>
        </p:blipFill>
        <p:spPr bwMode="auto">
          <a:xfrm>
            <a:off x="1413565" y="2694031"/>
            <a:ext cx="4682435" cy="238089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Visual Supports - Autism Spectrum Explained">
            <a:extLst>
              <a:ext uri="{FF2B5EF4-FFF2-40B4-BE49-F238E27FC236}">
                <a16:creationId xmlns:a16="http://schemas.microsoft.com/office/drawing/2014/main" id="{3108D08A-0D2D-4E96-BDF8-5BCC04271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256" y="1307253"/>
            <a:ext cx="4458844" cy="332698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40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2023-7A83-4E8A-A113-884275EB6FBC}"/>
              </a:ext>
            </a:extLst>
          </p:cNvPr>
          <p:cNvSpPr>
            <a:spLocks noGrp="1"/>
          </p:cNvSpPr>
          <p:nvPr>
            <p:ph type="title"/>
          </p:nvPr>
        </p:nvSpPr>
        <p:spPr/>
        <p:txBody>
          <a:bodyPr/>
          <a:lstStyle/>
          <a:p>
            <a:r>
              <a:rPr lang="en-US" dirty="0"/>
              <a:t>Make it personal</a:t>
            </a:r>
          </a:p>
        </p:txBody>
      </p:sp>
      <p:sp>
        <p:nvSpPr>
          <p:cNvPr id="5" name="Content Placeholder 4">
            <a:extLst>
              <a:ext uri="{FF2B5EF4-FFF2-40B4-BE49-F238E27FC236}">
                <a16:creationId xmlns:a16="http://schemas.microsoft.com/office/drawing/2014/main" id="{BD3D3307-EFC5-4813-96BE-513C9991F8AE}"/>
              </a:ext>
            </a:extLst>
          </p:cNvPr>
          <p:cNvSpPr>
            <a:spLocks noGrp="1"/>
          </p:cNvSpPr>
          <p:nvPr>
            <p:ph sz="quarter" idx="16"/>
          </p:nvPr>
        </p:nvSpPr>
        <p:spPr/>
        <p:txBody>
          <a:bodyPr/>
          <a:lstStyle/>
          <a:p>
            <a:r>
              <a:rPr lang="en-US" dirty="0"/>
              <a:t>Notice something about the individual, </a:t>
            </a:r>
            <a:br>
              <a:rPr lang="en-US" dirty="0"/>
            </a:br>
            <a:r>
              <a:rPr lang="en-US" dirty="0"/>
              <a:t>relate to it</a:t>
            </a:r>
          </a:p>
          <a:p>
            <a:endParaRPr lang="en-US" dirty="0"/>
          </a:p>
          <a:p>
            <a:r>
              <a:rPr lang="en-US" dirty="0"/>
              <a:t>Connect on their level</a:t>
            </a:r>
          </a:p>
          <a:p>
            <a:endParaRPr lang="en-US" dirty="0"/>
          </a:p>
        </p:txBody>
      </p:sp>
      <p:pic>
        <p:nvPicPr>
          <p:cNvPr id="3074" name="Picture 2" descr="Transferring to DIY Investing: Capital Gains Tax vs Fee-Savings — Physician  Finance Canada">
            <a:extLst>
              <a:ext uri="{FF2B5EF4-FFF2-40B4-BE49-F238E27FC236}">
                <a16:creationId xmlns:a16="http://schemas.microsoft.com/office/drawing/2014/main" id="{6F82F4C6-3B69-4185-A8C6-8D8F662FC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48720"/>
            <a:ext cx="5967429" cy="466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9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3A33-5573-4E34-87A5-F5B047D0D2CC}"/>
              </a:ext>
            </a:extLst>
          </p:cNvPr>
          <p:cNvSpPr>
            <a:spLocks noGrp="1"/>
          </p:cNvSpPr>
          <p:nvPr>
            <p:ph type="title"/>
          </p:nvPr>
        </p:nvSpPr>
        <p:spPr>
          <a:xfrm>
            <a:off x="575309" y="278129"/>
            <a:ext cx="5259433" cy="2354026"/>
          </a:xfrm>
        </p:spPr>
        <p:txBody>
          <a:bodyPr/>
          <a:lstStyle/>
          <a:p>
            <a:r>
              <a:rPr lang="en-US" dirty="0"/>
              <a:t>How should we be giving instructions?</a:t>
            </a:r>
          </a:p>
        </p:txBody>
      </p:sp>
      <p:sp>
        <p:nvSpPr>
          <p:cNvPr id="3" name="Content Placeholder 2">
            <a:extLst>
              <a:ext uri="{FF2B5EF4-FFF2-40B4-BE49-F238E27FC236}">
                <a16:creationId xmlns:a16="http://schemas.microsoft.com/office/drawing/2014/main" id="{28C0D303-3A95-4D1D-B2C2-857B7466D057}"/>
              </a:ext>
            </a:extLst>
          </p:cNvPr>
          <p:cNvSpPr>
            <a:spLocks noGrp="1"/>
          </p:cNvSpPr>
          <p:nvPr>
            <p:ph sz="quarter" idx="16"/>
          </p:nvPr>
        </p:nvSpPr>
        <p:spPr/>
        <p:txBody>
          <a:bodyPr/>
          <a:lstStyle/>
          <a:p>
            <a:r>
              <a:rPr lang="en-US" dirty="0"/>
              <a:t>Short and manageable questions and instructions</a:t>
            </a:r>
          </a:p>
        </p:txBody>
      </p:sp>
      <p:pic>
        <p:nvPicPr>
          <p:cNvPr id="5" name="Picture 2" descr="thumbs.dreamstime.com/b/directions-road-sign-yello...">
            <a:extLst>
              <a:ext uri="{FF2B5EF4-FFF2-40B4-BE49-F238E27FC236}">
                <a16:creationId xmlns:a16="http://schemas.microsoft.com/office/drawing/2014/main" id="{2EFE9A21-7D59-4B36-ABB4-66D1D3CE5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538" y="2264228"/>
            <a:ext cx="2047442" cy="30767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 Step Directions">
            <a:extLst>
              <a:ext uri="{FF2B5EF4-FFF2-40B4-BE49-F238E27FC236}">
                <a16:creationId xmlns:a16="http://schemas.microsoft.com/office/drawing/2014/main" id="{A8C7B805-68C4-4532-BF5B-E864B914BD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71" t="3015" r="15833" b="7029"/>
          <a:stretch/>
        </p:blipFill>
        <p:spPr bwMode="auto">
          <a:xfrm>
            <a:off x="8973718" y="2121284"/>
            <a:ext cx="2519633" cy="3219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ownload Check Mark, Tick Mark, Check. Royalty-Free Vector Graphic - Pixabay">
            <a:extLst>
              <a:ext uri="{FF2B5EF4-FFF2-40B4-BE49-F238E27FC236}">
                <a16:creationId xmlns:a16="http://schemas.microsoft.com/office/drawing/2014/main" id="{C5F8C2A3-772F-49C5-9EA0-030FC1224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980" y="868298"/>
            <a:ext cx="1179107" cy="1153135"/>
          </a:xfrm>
          <a:prstGeom prst="rect">
            <a:avLst/>
          </a:prstGeom>
          <a:solidFill>
            <a:schemeClr val="bg1"/>
          </a:solidFill>
        </p:spPr>
      </p:pic>
      <p:pic>
        <p:nvPicPr>
          <p:cNvPr id="8" name="Picture 2" descr="Red Cross Images – Browse 465,897 Stock Photos, Vectors, and Video | Adobe  Stock">
            <a:extLst>
              <a:ext uri="{FF2B5EF4-FFF2-40B4-BE49-F238E27FC236}">
                <a16:creationId xmlns:a16="http://schemas.microsoft.com/office/drawing/2014/main" id="{CB2F2A12-1EF4-4183-A4DB-952890D10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817" y="868297"/>
            <a:ext cx="1754182" cy="125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4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Agenda</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normAutofit fontScale="92500"/>
          </a:bodyPr>
          <a:lstStyle/>
          <a:p>
            <a:r>
              <a:rPr lang="en-US" dirty="0"/>
              <a:t>Defining neurodiversity</a:t>
            </a:r>
          </a:p>
          <a:p>
            <a:r>
              <a:rPr lang="en-US" dirty="0"/>
              <a:t>Autism Spectrum Disorder (ASD) as neurodivergence</a:t>
            </a:r>
          </a:p>
          <a:p>
            <a:r>
              <a:rPr lang="en-US" dirty="0"/>
              <a:t>Getting to know individuals with ASD </a:t>
            </a:r>
          </a:p>
          <a:p>
            <a:r>
              <a:rPr lang="en-US" dirty="0"/>
              <a:t>Strengths in individuals with ASD </a:t>
            </a:r>
          </a:p>
          <a:p>
            <a:r>
              <a:rPr lang="en-US" dirty="0"/>
              <a:t>Supporting communication</a:t>
            </a:r>
          </a:p>
          <a:p>
            <a:r>
              <a:rPr lang="en-US" dirty="0"/>
              <a:t>Accommodating fine motor and sensory differences</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FD6B4-C20B-4A8D-B895-03F646F10162}"/>
              </a:ext>
            </a:extLst>
          </p:cNvPr>
          <p:cNvSpPr>
            <a:spLocks noGrp="1"/>
          </p:cNvSpPr>
          <p:nvPr>
            <p:ph type="title"/>
          </p:nvPr>
        </p:nvSpPr>
        <p:spPr/>
        <p:txBody>
          <a:bodyPr/>
          <a:lstStyle/>
          <a:p>
            <a:r>
              <a:rPr lang="en-US" dirty="0"/>
              <a:t>Keep it positive</a:t>
            </a:r>
          </a:p>
        </p:txBody>
      </p:sp>
      <p:sp>
        <p:nvSpPr>
          <p:cNvPr id="11" name="Rectangle 10">
            <a:extLst>
              <a:ext uri="{FF2B5EF4-FFF2-40B4-BE49-F238E27FC236}">
                <a16:creationId xmlns:a16="http://schemas.microsoft.com/office/drawing/2014/main" id="{6234D10A-CD4B-438F-BBBF-5B494184870D}"/>
              </a:ext>
            </a:extLst>
          </p:cNvPr>
          <p:cNvSpPr/>
          <p:nvPr/>
        </p:nvSpPr>
        <p:spPr>
          <a:xfrm>
            <a:off x="1871920" y="2697480"/>
            <a:ext cx="36576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27113">
              <a:spcAft>
                <a:spcPts val="1200"/>
              </a:spcAft>
            </a:pPr>
            <a:r>
              <a:rPr lang="en-US" sz="2000" b="1" dirty="0"/>
              <a:t>Avoid saying</a:t>
            </a:r>
          </a:p>
          <a:p>
            <a:pPr marL="1376363" indent="-179388">
              <a:spcAft>
                <a:spcPts val="1200"/>
              </a:spcAft>
              <a:buFont typeface="Arial" panose="020B0604020202020204" pitchFamily="34" charset="0"/>
              <a:buChar char="•"/>
            </a:pPr>
            <a:r>
              <a:rPr lang="en-US" dirty="0"/>
              <a:t>No</a:t>
            </a:r>
          </a:p>
          <a:p>
            <a:pPr marL="1376363" indent="-179388">
              <a:spcAft>
                <a:spcPts val="1200"/>
              </a:spcAft>
              <a:buFont typeface="Arial" panose="020B0604020202020204" pitchFamily="34" charset="0"/>
              <a:buChar char="•"/>
            </a:pPr>
            <a:r>
              <a:rPr lang="en-US" dirty="0"/>
              <a:t>Can’t</a:t>
            </a:r>
          </a:p>
          <a:p>
            <a:pPr marL="1376363" indent="-179388">
              <a:spcAft>
                <a:spcPts val="1200"/>
              </a:spcAft>
              <a:buFont typeface="Arial" panose="020B0604020202020204" pitchFamily="34" charset="0"/>
              <a:buChar char="•"/>
            </a:pPr>
            <a:r>
              <a:rPr lang="en-US" dirty="0"/>
              <a:t>Don’t</a:t>
            </a:r>
          </a:p>
        </p:txBody>
      </p:sp>
      <p:sp>
        <p:nvSpPr>
          <p:cNvPr id="12" name="Rectangle 11">
            <a:extLst>
              <a:ext uri="{FF2B5EF4-FFF2-40B4-BE49-F238E27FC236}">
                <a16:creationId xmlns:a16="http://schemas.microsoft.com/office/drawing/2014/main" id="{DBD82A5C-3504-4E4A-BBC8-95AE2A602538}"/>
              </a:ext>
            </a:extLst>
          </p:cNvPr>
          <p:cNvSpPr/>
          <p:nvPr/>
        </p:nvSpPr>
        <p:spPr>
          <a:xfrm>
            <a:off x="7241904" y="1783080"/>
            <a:ext cx="3657600" cy="3657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27113">
              <a:spcAft>
                <a:spcPts val="1200"/>
              </a:spcAft>
            </a:pPr>
            <a:r>
              <a:rPr lang="en-US" sz="2000" b="1" dirty="0">
                <a:solidFill>
                  <a:schemeClr val="bg1"/>
                </a:solidFill>
              </a:rPr>
              <a:t>Instead try</a:t>
            </a:r>
          </a:p>
          <a:p>
            <a:pPr marL="342900" indent="-342900">
              <a:spcAft>
                <a:spcPts val="1200"/>
              </a:spcAft>
              <a:buFont typeface="Arial" panose="020B0604020202020204" pitchFamily="34" charset="0"/>
              <a:buChar char="•"/>
            </a:pPr>
            <a:r>
              <a:rPr lang="en-US" sz="2000" dirty="0">
                <a:solidFill>
                  <a:schemeClr val="bg1"/>
                </a:solidFill>
              </a:rPr>
              <a:t>That’s not a choice/option</a:t>
            </a:r>
          </a:p>
          <a:p>
            <a:pPr marL="342900" indent="-342900">
              <a:spcAft>
                <a:spcPts val="1200"/>
              </a:spcAft>
              <a:buFont typeface="Arial" panose="020B0604020202020204" pitchFamily="34" charset="0"/>
              <a:buChar char="•"/>
            </a:pPr>
            <a:r>
              <a:rPr lang="en-US" sz="2000" dirty="0">
                <a:solidFill>
                  <a:schemeClr val="bg1"/>
                </a:solidFill>
              </a:rPr>
              <a:t>It doesn’t work that way (redirecting to an object)</a:t>
            </a:r>
          </a:p>
          <a:p>
            <a:pPr marL="342900" indent="-342900">
              <a:spcAft>
                <a:spcPts val="1200"/>
              </a:spcAft>
              <a:buFont typeface="Arial" panose="020B0604020202020204" pitchFamily="34" charset="0"/>
              <a:buChar char="•"/>
            </a:pPr>
            <a:r>
              <a:rPr lang="en-US" sz="2000" dirty="0">
                <a:solidFill>
                  <a:schemeClr val="bg1"/>
                </a:solidFill>
              </a:rPr>
              <a:t>Let’s do something else</a:t>
            </a:r>
          </a:p>
        </p:txBody>
      </p:sp>
    </p:spTree>
    <p:extLst>
      <p:ext uri="{BB962C8B-B14F-4D97-AF65-F5344CB8AC3E}">
        <p14:creationId xmlns:p14="http://schemas.microsoft.com/office/powerpoint/2010/main" val="3256190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6C4A-9A14-46CC-B7D3-CC9260568446}"/>
              </a:ext>
            </a:extLst>
          </p:cNvPr>
          <p:cNvSpPr>
            <a:spLocks noGrp="1"/>
          </p:cNvSpPr>
          <p:nvPr>
            <p:ph type="title"/>
          </p:nvPr>
        </p:nvSpPr>
        <p:spPr/>
        <p:txBody>
          <a:bodyPr/>
          <a:lstStyle/>
          <a:p>
            <a:r>
              <a:rPr lang="en-US" dirty="0"/>
              <a:t>Avoid confusing language</a:t>
            </a:r>
          </a:p>
        </p:txBody>
      </p:sp>
      <p:graphicFrame>
        <p:nvGraphicFramePr>
          <p:cNvPr id="4" name="Table 3">
            <a:extLst>
              <a:ext uri="{FF2B5EF4-FFF2-40B4-BE49-F238E27FC236}">
                <a16:creationId xmlns:a16="http://schemas.microsoft.com/office/drawing/2014/main" id="{9B71BC0D-A9FD-4D79-9238-0F794D1AA655}"/>
              </a:ext>
            </a:extLst>
          </p:cNvPr>
          <p:cNvGraphicFramePr>
            <a:graphicFrameLocks noGrp="1"/>
          </p:cNvGraphicFramePr>
          <p:nvPr>
            <p:extLst>
              <p:ext uri="{D42A27DB-BD31-4B8C-83A1-F6EECF244321}">
                <p14:modId xmlns:p14="http://schemas.microsoft.com/office/powerpoint/2010/main" val="1512180296"/>
              </p:ext>
            </p:extLst>
          </p:nvPr>
        </p:nvGraphicFramePr>
        <p:xfrm>
          <a:off x="3966754" y="2055223"/>
          <a:ext cx="6500949" cy="3920262"/>
        </p:xfrm>
        <a:graphic>
          <a:graphicData uri="http://schemas.openxmlformats.org/drawingml/2006/table">
            <a:tbl>
              <a:tblPr firstRow="1" bandRow="1">
                <a:tableStyleId>{5C22544A-7EE6-4342-B048-85BDC9FD1C3A}</a:tableStyleId>
              </a:tblPr>
              <a:tblGrid>
                <a:gridCol w="3503478">
                  <a:extLst>
                    <a:ext uri="{9D8B030D-6E8A-4147-A177-3AD203B41FA5}">
                      <a16:colId xmlns:a16="http://schemas.microsoft.com/office/drawing/2014/main" val="2009917333"/>
                    </a:ext>
                  </a:extLst>
                </a:gridCol>
                <a:gridCol w="2997471">
                  <a:extLst>
                    <a:ext uri="{9D8B030D-6E8A-4147-A177-3AD203B41FA5}">
                      <a16:colId xmlns:a16="http://schemas.microsoft.com/office/drawing/2014/main" val="3250093823"/>
                    </a:ext>
                  </a:extLst>
                </a:gridCol>
              </a:tblGrid>
              <a:tr h="448233">
                <a:tc>
                  <a:txBody>
                    <a:bodyPr/>
                    <a:lstStyle/>
                    <a:p>
                      <a:pPr algn="ctr"/>
                      <a:r>
                        <a:rPr lang="en-US" sz="2400" dirty="0"/>
                        <a:t>Avoid saying </a:t>
                      </a:r>
                    </a:p>
                  </a:txBody>
                  <a:tcPr/>
                </a:tc>
                <a:tc>
                  <a:txBody>
                    <a:bodyPr/>
                    <a:lstStyle/>
                    <a:p>
                      <a:pPr algn="ctr"/>
                      <a:r>
                        <a:rPr lang="en-US" sz="2400" dirty="0"/>
                        <a:t>Try saying </a:t>
                      </a:r>
                    </a:p>
                  </a:txBody>
                  <a:tcPr/>
                </a:tc>
                <a:extLst>
                  <a:ext uri="{0D108BD9-81ED-4DB2-BD59-A6C34878D82A}">
                    <a16:rowId xmlns:a16="http://schemas.microsoft.com/office/drawing/2014/main" val="1100299531"/>
                  </a:ext>
                </a:extLst>
              </a:tr>
              <a:tr h="773664">
                <a:tc>
                  <a:txBody>
                    <a:bodyPr/>
                    <a:lstStyle/>
                    <a:p>
                      <a:r>
                        <a:rPr lang="en-US" sz="2000" dirty="0">
                          <a:latin typeface="+mn-lt"/>
                          <a:ea typeface="Open Sans" pitchFamily="2" charset="0"/>
                          <a:cs typeface="Open Sans" pitchFamily="2" charset="0"/>
                        </a:rPr>
                        <a:t>Once in a blue moon </a:t>
                      </a:r>
                      <a:endParaRPr lang="en-US" sz="200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ea typeface="Open Sans" pitchFamily="2" charset="0"/>
                          <a:cs typeface="Open Sans" pitchFamily="2" charset="0"/>
                          <a:sym typeface="Wingdings" panose="05000000000000000000" pitchFamily="2" charset="2"/>
                        </a:rPr>
                        <a:t>not often</a:t>
                      </a:r>
                    </a:p>
                  </a:txBody>
                  <a:tcPr anchor="ctr"/>
                </a:tc>
                <a:extLst>
                  <a:ext uri="{0D108BD9-81ED-4DB2-BD59-A6C34878D82A}">
                    <a16:rowId xmlns:a16="http://schemas.microsoft.com/office/drawing/2014/main" val="597752302"/>
                  </a:ext>
                </a:extLst>
              </a:tr>
              <a:tr h="448233">
                <a:tc>
                  <a:txBody>
                    <a:bodyPr/>
                    <a:lstStyle/>
                    <a:p>
                      <a:r>
                        <a:rPr lang="en-US" sz="2000" dirty="0">
                          <a:latin typeface="+mn-lt"/>
                          <a:ea typeface="Open Sans" pitchFamily="2" charset="0"/>
                          <a:cs typeface="Open Sans" pitchFamily="2" charset="0"/>
                          <a:sym typeface="Wingdings" panose="05000000000000000000" pitchFamily="2" charset="2"/>
                        </a:rPr>
                        <a:t>See eye to eye </a:t>
                      </a:r>
                      <a:endParaRPr lang="en-US" sz="2000" dirty="0">
                        <a:latin typeface="+mn-lt"/>
                      </a:endParaRPr>
                    </a:p>
                  </a:txBody>
                  <a:tcPr anchor="ctr"/>
                </a:tc>
                <a:tc>
                  <a:txBody>
                    <a:bodyPr/>
                    <a:lstStyle/>
                    <a:p>
                      <a:r>
                        <a:rPr lang="en-US" sz="2000" dirty="0">
                          <a:latin typeface="+mn-lt"/>
                        </a:rPr>
                        <a:t>I agree</a:t>
                      </a:r>
                    </a:p>
                  </a:txBody>
                  <a:tcPr anchor="ctr"/>
                </a:tc>
                <a:extLst>
                  <a:ext uri="{0D108BD9-81ED-4DB2-BD59-A6C34878D82A}">
                    <a16:rowId xmlns:a16="http://schemas.microsoft.com/office/drawing/2014/main" val="2883419080"/>
                  </a:ext>
                </a:extLst>
              </a:tr>
              <a:tr h="448233">
                <a:tc>
                  <a:txBody>
                    <a:bodyPr/>
                    <a:lstStyle/>
                    <a:p>
                      <a:r>
                        <a:rPr lang="en-US" sz="2000" dirty="0">
                          <a:latin typeface="+mn-lt"/>
                        </a:rPr>
                        <a:t>Ten out of ten</a:t>
                      </a:r>
                    </a:p>
                  </a:txBody>
                  <a:tcPr anchor="ctr"/>
                </a:tc>
                <a:tc>
                  <a:txBody>
                    <a:bodyPr/>
                    <a:lstStyle/>
                    <a:p>
                      <a:r>
                        <a:rPr lang="en-US" sz="2000" dirty="0">
                          <a:latin typeface="+mn-lt"/>
                        </a:rPr>
                        <a:t>I recommend this</a:t>
                      </a:r>
                    </a:p>
                  </a:txBody>
                  <a:tcPr anchor="ctr"/>
                </a:tc>
                <a:extLst>
                  <a:ext uri="{0D108BD9-81ED-4DB2-BD59-A6C34878D82A}">
                    <a16:rowId xmlns:a16="http://schemas.microsoft.com/office/drawing/2014/main" val="2324635705"/>
                  </a:ext>
                </a:extLst>
              </a:tr>
              <a:tr h="448233">
                <a:tc>
                  <a:txBody>
                    <a:bodyPr/>
                    <a:lstStyle/>
                    <a:p>
                      <a:r>
                        <a:rPr lang="en-US" sz="2000" dirty="0">
                          <a:latin typeface="+mn-lt"/>
                        </a:rPr>
                        <a:t>Two heads are better than one</a:t>
                      </a:r>
                    </a:p>
                  </a:txBody>
                  <a:tcPr anchor="ctr"/>
                </a:tc>
                <a:tc>
                  <a:txBody>
                    <a:bodyPr/>
                    <a:lstStyle/>
                    <a:p>
                      <a:r>
                        <a:rPr lang="en-US" sz="2000" dirty="0">
                          <a:latin typeface="+mn-lt"/>
                        </a:rPr>
                        <a:t>Let’s work together</a:t>
                      </a:r>
                    </a:p>
                  </a:txBody>
                  <a:tcPr anchor="ctr"/>
                </a:tc>
                <a:extLst>
                  <a:ext uri="{0D108BD9-81ED-4DB2-BD59-A6C34878D82A}">
                    <a16:rowId xmlns:a16="http://schemas.microsoft.com/office/drawing/2014/main" val="3688527148"/>
                  </a:ext>
                </a:extLst>
              </a:tr>
              <a:tr h="448233">
                <a:tc>
                  <a:txBody>
                    <a:bodyPr/>
                    <a:lstStyle/>
                    <a:p>
                      <a:r>
                        <a:rPr lang="en-US" sz="2000" dirty="0">
                          <a:latin typeface="+mn-lt"/>
                        </a:rPr>
                        <a:t>Piece of cake</a:t>
                      </a:r>
                    </a:p>
                  </a:txBody>
                  <a:tcPr anchor="ctr"/>
                </a:tc>
                <a:tc>
                  <a:txBody>
                    <a:bodyPr/>
                    <a:lstStyle/>
                    <a:p>
                      <a:r>
                        <a:rPr lang="en-US" sz="2000" dirty="0">
                          <a:latin typeface="+mn-lt"/>
                        </a:rPr>
                        <a:t>This is easy</a:t>
                      </a:r>
                    </a:p>
                  </a:txBody>
                  <a:tcPr anchor="ctr"/>
                </a:tc>
                <a:extLst>
                  <a:ext uri="{0D108BD9-81ED-4DB2-BD59-A6C34878D82A}">
                    <a16:rowId xmlns:a16="http://schemas.microsoft.com/office/drawing/2014/main" val="3378935413"/>
                  </a:ext>
                </a:extLst>
              </a:tr>
              <a:tr h="448233">
                <a:tc>
                  <a:txBody>
                    <a:bodyPr/>
                    <a:lstStyle/>
                    <a:p>
                      <a:r>
                        <a:rPr lang="en-US" sz="2000" dirty="0">
                          <a:latin typeface="+mn-lt"/>
                        </a:rPr>
                        <a:t>Under the weather</a:t>
                      </a:r>
                    </a:p>
                  </a:txBody>
                  <a:tcPr anchor="ctr"/>
                </a:tc>
                <a:tc>
                  <a:txBody>
                    <a:bodyPr/>
                    <a:lstStyle/>
                    <a:p>
                      <a:r>
                        <a:rPr lang="en-US" sz="2000" dirty="0">
                          <a:latin typeface="+mn-lt"/>
                        </a:rPr>
                        <a:t>Not feeling well </a:t>
                      </a:r>
                    </a:p>
                  </a:txBody>
                  <a:tcPr anchor="ctr"/>
                </a:tc>
                <a:extLst>
                  <a:ext uri="{0D108BD9-81ED-4DB2-BD59-A6C34878D82A}">
                    <a16:rowId xmlns:a16="http://schemas.microsoft.com/office/drawing/2014/main" val="3714267862"/>
                  </a:ext>
                </a:extLst>
              </a:tr>
              <a:tr h="448233">
                <a:tc>
                  <a:txBody>
                    <a:bodyPr/>
                    <a:lstStyle/>
                    <a:p>
                      <a:r>
                        <a:rPr lang="en-US" sz="2000" dirty="0">
                          <a:latin typeface="+mn-lt"/>
                        </a:rPr>
                        <a:t>Bite the bullet</a:t>
                      </a:r>
                    </a:p>
                  </a:txBody>
                  <a:tcPr anchor="ctr"/>
                </a:tc>
                <a:tc>
                  <a:txBody>
                    <a:bodyPr/>
                    <a:lstStyle/>
                    <a:p>
                      <a:r>
                        <a:rPr lang="en-US" sz="2000" dirty="0">
                          <a:latin typeface="+mn-lt"/>
                        </a:rPr>
                        <a:t>Just do it</a:t>
                      </a:r>
                    </a:p>
                  </a:txBody>
                  <a:tcPr anchor="ctr"/>
                </a:tc>
                <a:extLst>
                  <a:ext uri="{0D108BD9-81ED-4DB2-BD59-A6C34878D82A}">
                    <a16:rowId xmlns:a16="http://schemas.microsoft.com/office/drawing/2014/main" val="2974678187"/>
                  </a:ext>
                </a:extLst>
              </a:tr>
            </a:tbl>
          </a:graphicData>
        </a:graphic>
      </p:graphicFrame>
    </p:spTree>
    <p:extLst>
      <p:ext uri="{BB962C8B-B14F-4D97-AF65-F5344CB8AC3E}">
        <p14:creationId xmlns:p14="http://schemas.microsoft.com/office/powerpoint/2010/main" val="40818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C5846-560F-4042-B57A-A67EC63EAF27}"/>
              </a:ext>
            </a:extLst>
          </p:cNvPr>
          <p:cNvSpPr>
            <a:spLocks noGrp="1"/>
          </p:cNvSpPr>
          <p:nvPr>
            <p:ph type="title"/>
          </p:nvPr>
        </p:nvSpPr>
        <p:spPr>
          <a:xfrm>
            <a:off x="6096001" y="444933"/>
            <a:ext cx="5690838" cy="3291840"/>
          </a:xfrm>
        </p:spPr>
        <p:txBody>
          <a:bodyPr/>
          <a:lstStyle/>
          <a:p>
            <a:r>
              <a:rPr lang="en-US" dirty="0"/>
              <a:t>Accommodating Sensory Differences</a:t>
            </a:r>
          </a:p>
        </p:txBody>
      </p:sp>
    </p:spTree>
    <p:extLst>
      <p:ext uri="{BB962C8B-B14F-4D97-AF65-F5344CB8AC3E}">
        <p14:creationId xmlns:p14="http://schemas.microsoft.com/office/powerpoint/2010/main" val="310687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689-3CA4-4C7D-85C9-B4721B2B25F5}"/>
              </a:ext>
            </a:extLst>
          </p:cNvPr>
          <p:cNvSpPr>
            <a:spLocks noGrp="1"/>
          </p:cNvSpPr>
          <p:nvPr>
            <p:ph type="title"/>
          </p:nvPr>
        </p:nvSpPr>
        <p:spPr/>
        <p:txBody>
          <a:bodyPr/>
          <a:lstStyle/>
          <a:p>
            <a:r>
              <a:rPr lang="en-US" dirty="0"/>
              <a:t>Sensory processing</a:t>
            </a:r>
          </a:p>
        </p:txBody>
      </p:sp>
      <p:sp>
        <p:nvSpPr>
          <p:cNvPr id="3" name="Content Placeholder 2">
            <a:extLst>
              <a:ext uri="{FF2B5EF4-FFF2-40B4-BE49-F238E27FC236}">
                <a16:creationId xmlns:a16="http://schemas.microsoft.com/office/drawing/2014/main" id="{2C4C1F1C-5461-485B-9682-1770BE419650}"/>
              </a:ext>
            </a:extLst>
          </p:cNvPr>
          <p:cNvSpPr>
            <a:spLocks noGrp="1"/>
          </p:cNvSpPr>
          <p:nvPr>
            <p:ph sz="quarter" idx="13"/>
          </p:nvPr>
        </p:nvSpPr>
        <p:spPr/>
        <p:txBody>
          <a:bodyPr>
            <a:normAutofit/>
          </a:bodyPr>
          <a:lstStyle/>
          <a:p>
            <a:pPr marL="0" indent="0">
              <a:buNone/>
            </a:pPr>
            <a:r>
              <a:rPr lang="en-US" b="1" dirty="0"/>
              <a:t>Sensory processing refers to:</a:t>
            </a:r>
            <a:r>
              <a:rPr lang="en-US" dirty="0"/>
              <a:t> how our nervous system receives information from our senses (sight, sound, touch, taste, smell, and movement) and turns that information into responses. </a:t>
            </a:r>
          </a:p>
          <a:p>
            <a:pPr marL="0" indent="0">
              <a:buNone/>
            </a:pPr>
            <a:r>
              <a:rPr lang="en-US" dirty="0"/>
              <a:t>How we process sensory information impacts how we experience the world around us. </a:t>
            </a:r>
          </a:p>
          <a:p>
            <a:pPr marL="0" indent="0">
              <a:buNone/>
            </a:pPr>
            <a:r>
              <a:rPr lang="en-US" dirty="0"/>
              <a:t>Neurodivergent individuals may process sensory information differently</a:t>
            </a:r>
          </a:p>
          <a:p>
            <a:pPr lvl="1">
              <a:spcBef>
                <a:spcPts val="600"/>
              </a:spcBef>
            </a:pPr>
            <a:r>
              <a:rPr lang="en-US" dirty="0"/>
              <a:t>Hyper reactivity</a:t>
            </a:r>
          </a:p>
          <a:p>
            <a:pPr lvl="1">
              <a:spcBef>
                <a:spcPts val="600"/>
              </a:spcBef>
            </a:pPr>
            <a:r>
              <a:rPr lang="en-US" dirty="0"/>
              <a:t>Hypo reactivity</a:t>
            </a:r>
          </a:p>
          <a:p>
            <a:endParaRPr lang="en-US" dirty="0"/>
          </a:p>
          <a:p>
            <a:endParaRPr lang="en-US" dirty="0"/>
          </a:p>
        </p:txBody>
      </p:sp>
    </p:spTree>
    <p:extLst>
      <p:ext uri="{BB962C8B-B14F-4D97-AF65-F5344CB8AC3E}">
        <p14:creationId xmlns:p14="http://schemas.microsoft.com/office/powerpoint/2010/main" val="376128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6F15-A372-4C0A-81E6-7B07894CD129}"/>
              </a:ext>
            </a:extLst>
          </p:cNvPr>
          <p:cNvSpPr>
            <a:spLocks noGrp="1"/>
          </p:cNvSpPr>
          <p:nvPr>
            <p:ph type="title"/>
          </p:nvPr>
        </p:nvSpPr>
        <p:spPr/>
        <p:txBody>
          <a:bodyPr/>
          <a:lstStyle/>
          <a:p>
            <a:r>
              <a:rPr lang="en-US" dirty="0"/>
              <a:t>Proprioception</a:t>
            </a:r>
          </a:p>
        </p:txBody>
      </p:sp>
      <p:sp>
        <p:nvSpPr>
          <p:cNvPr id="3" name="Content Placeholder 2">
            <a:extLst>
              <a:ext uri="{FF2B5EF4-FFF2-40B4-BE49-F238E27FC236}">
                <a16:creationId xmlns:a16="http://schemas.microsoft.com/office/drawing/2014/main" id="{E48F883F-21CD-45FF-96A6-982B331C7BDC}"/>
              </a:ext>
            </a:extLst>
          </p:cNvPr>
          <p:cNvSpPr>
            <a:spLocks noGrp="1"/>
          </p:cNvSpPr>
          <p:nvPr>
            <p:ph sz="quarter" idx="16"/>
          </p:nvPr>
        </p:nvSpPr>
        <p:spPr/>
        <p:txBody>
          <a:bodyPr>
            <a:normAutofit/>
          </a:bodyPr>
          <a:lstStyle/>
          <a:p>
            <a:r>
              <a:rPr lang="en-US" dirty="0"/>
              <a:t>The body's ability to sense its own position, movement, and orientation in space without relying on vision. This sense is crucial for coordinating movements, maintaining balance, and controlling muscle activity. </a:t>
            </a:r>
          </a:p>
          <a:p>
            <a:r>
              <a:rPr lang="en-US" dirty="0"/>
              <a:t>Dysfunction of the proprioceptive system can lead to problems with coordination, balance, and movement control. </a:t>
            </a:r>
          </a:p>
        </p:txBody>
      </p:sp>
      <p:sp>
        <p:nvSpPr>
          <p:cNvPr id="5" name="Speech Bubble: Oval 4">
            <a:extLst>
              <a:ext uri="{FF2B5EF4-FFF2-40B4-BE49-F238E27FC236}">
                <a16:creationId xmlns:a16="http://schemas.microsoft.com/office/drawing/2014/main" id="{04CA9AE9-9B52-429C-AAD9-5765B5C5D396}"/>
              </a:ext>
            </a:extLst>
          </p:cNvPr>
          <p:cNvSpPr/>
          <p:nvPr/>
        </p:nvSpPr>
        <p:spPr>
          <a:xfrm>
            <a:off x="6553202" y="1306120"/>
            <a:ext cx="4659037" cy="3121555"/>
          </a:xfrm>
          <a:prstGeom prst="wedgeEllipseCallou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4EF1B3-2883-45D0-98BC-0787B1ABB75C}"/>
              </a:ext>
            </a:extLst>
          </p:cNvPr>
          <p:cNvSpPr txBox="1"/>
          <p:nvPr/>
        </p:nvSpPr>
        <p:spPr>
          <a:xfrm>
            <a:off x="7097439" y="1808309"/>
            <a:ext cx="3761117" cy="1938992"/>
          </a:xfrm>
          <a:prstGeom prst="rect">
            <a:avLst/>
          </a:prstGeom>
          <a:noFill/>
        </p:spPr>
        <p:txBody>
          <a:bodyPr wrap="square" rtlCol="0">
            <a:spAutoFit/>
          </a:bodyPr>
          <a:lstStyle/>
          <a:p>
            <a:pPr algn="ctr"/>
            <a:r>
              <a:rPr lang="en-US" sz="2400" b="1" dirty="0">
                <a:solidFill>
                  <a:schemeClr val="bg1"/>
                </a:solidFill>
                <a:ea typeface="Open Sans" pitchFamily="2" charset="0"/>
                <a:cs typeface="Open Sans" pitchFamily="2" charset="0"/>
              </a:rPr>
              <a:t>Discussion:</a:t>
            </a:r>
          </a:p>
          <a:p>
            <a:pPr algn="ctr"/>
            <a:endParaRPr lang="en-US" sz="2400" b="1" dirty="0">
              <a:solidFill>
                <a:schemeClr val="bg1"/>
              </a:solidFill>
              <a:ea typeface="Open Sans" pitchFamily="2" charset="0"/>
              <a:cs typeface="Open Sans" pitchFamily="2" charset="0"/>
            </a:endParaRPr>
          </a:p>
          <a:p>
            <a:pPr algn="ctr"/>
            <a:r>
              <a:rPr lang="en-US" sz="2400" b="1" dirty="0">
                <a:solidFill>
                  <a:schemeClr val="bg1"/>
                </a:solidFill>
                <a:ea typeface="Open Sans" pitchFamily="2" charset="0"/>
                <a:cs typeface="Open Sans" pitchFamily="2" charset="0"/>
              </a:rPr>
              <a:t>How might this impact processes in an emergency?</a:t>
            </a:r>
            <a:endParaRPr lang="en-US" sz="2400" dirty="0"/>
          </a:p>
        </p:txBody>
      </p:sp>
    </p:spTree>
    <p:extLst>
      <p:ext uri="{BB962C8B-B14F-4D97-AF65-F5344CB8AC3E}">
        <p14:creationId xmlns:p14="http://schemas.microsoft.com/office/powerpoint/2010/main" val="2641303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6F15-A372-4C0A-81E6-7B07894CD129}"/>
              </a:ext>
            </a:extLst>
          </p:cNvPr>
          <p:cNvSpPr>
            <a:spLocks noGrp="1"/>
          </p:cNvSpPr>
          <p:nvPr>
            <p:ph type="title"/>
          </p:nvPr>
        </p:nvSpPr>
        <p:spPr/>
        <p:txBody>
          <a:bodyPr/>
          <a:lstStyle/>
          <a:p>
            <a:r>
              <a:rPr lang="en-US" dirty="0"/>
              <a:t>Tactile</a:t>
            </a:r>
          </a:p>
        </p:txBody>
      </p:sp>
      <p:sp>
        <p:nvSpPr>
          <p:cNvPr id="3" name="Content Placeholder 2">
            <a:extLst>
              <a:ext uri="{FF2B5EF4-FFF2-40B4-BE49-F238E27FC236}">
                <a16:creationId xmlns:a16="http://schemas.microsoft.com/office/drawing/2014/main" id="{E48F883F-21CD-45FF-96A6-982B331C7BDC}"/>
              </a:ext>
            </a:extLst>
          </p:cNvPr>
          <p:cNvSpPr>
            <a:spLocks noGrp="1"/>
          </p:cNvSpPr>
          <p:nvPr>
            <p:ph sz="quarter" idx="16"/>
          </p:nvPr>
        </p:nvSpPr>
        <p:spPr>
          <a:xfrm>
            <a:off x="594359" y="3279579"/>
            <a:ext cx="5806441" cy="2994415"/>
          </a:xfrm>
        </p:spPr>
        <p:txBody>
          <a:bodyPr>
            <a:normAutofit/>
          </a:bodyPr>
          <a:lstStyle/>
          <a:p>
            <a:r>
              <a:rPr lang="en-US" sz="1800" b="1" dirty="0"/>
              <a:t>Tactile sensory processing </a:t>
            </a:r>
            <a:r>
              <a:rPr lang="en-US" sz="1800" dirty="0"/>
              <a:t>refers to the brain's ability to interpret information received from the sense of touch. It involves the detection, discrimination, and interpretation of various tactile stimuli, including pressure, vibration, texture, temperature, and pain. </a:t>
            </a:r>
          </a:p>
          <a:p>
            <a:r>
              <a:rPr lang="en-US" sz="1800" dirty="0"/>
              <a:t>Dysfunction in tactile sensory processing can lead to hypersensitivity (heightened sensitivity to touch), hyposensitivity (reduced sensitivity to touch), or difficulties in processing tactile information. </a:t>
            </a:r>
          </a:p>
        </p:txBody>
      </p:sp>
      <p:sp>
        <p:nvSpPr>
          <p:cNvPr id="7" name="Speech Bubble: Oval 6">
            <a:extLst>
              <a:ext uri="{FF2B5EF4-FFF2-40B4-BE49-F238E27FC236}">
                <a16:creationId xmlns:a16="http://schemas.microsoft.com/office/drawing/2014/main" id="{DFE3ACE8-C92D-4FD7-BA8F-9C2C7024946B}"/>
              </a:ext>
            </a:extLst>
          </p:cNvPr>
          <p:cNvSpPr/>
          <p:nvPr/>
        </p:nvSpPr>
        <p:spPr>
          <a:xfrm>
            <a:off x="6553202" y="1297986"/>
            <a:ext cx="4659037" cy="3121555"/>
          </a:xfrm>
          <a:prstGeom prst="wedgeEllipseCallou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541B30-19A0-4699-908B-76F4742E1346}"/>
              </a:ext>
            </a:extLst>
          </p:cNvPr>
          <p:cNvSpPr txBox="1"/>
          <p:nvPr/>
        </p:nvSpPr>
        <p:spPr>
          <a:xfrm>
            <a:off x="7097439" y="1800175"/>
            <a:ext cx="3761117" cy="2308324"/>
          </a:xfrm>
          <a:prstGeom prst="rect">
            <a:avLst/>
          </a:prstGeom>
          <a:noFill/>
        </p:spPr>
        <p:txBody>
          <a:bodyPr wrap="square" rtlCol="0">
            <a:spAutoFit/>
          </a:bodyPr>
          <a:lstStyle/>
          <a:p>
            <a:pPr algn="ctr"/>
            <a:r>
              <a:rPr lang="en-US" sz="2400" b="1" dirty="0"/>
              <a:t>Discussion:</a:t>
            </a:r>
          </a:p>
          <a:p>
            <a:pPr algn="ctr"/>
            <a:endParaRPr lang="en-US" sz="2400" b="1" dirty="0"/>
          </a:p>
          <a:p>
            <a:pPr algn="ctr"/>
            <a:r>
              <a:rPr lang="en-US" sz="2400" b="1" dirty="0"/>
              <a:t>How might this impact processes in an emergency?</a:t>
            </a:r>
          </a:p>
          <a:p>
            <a:pPr algn="ctr"/>
            <a:endParaRPr lang="en-US" sz="2400" dirty="0"/>
          </a:p>
        </p:txBody>
      </p:sp>
    </p:spTree>
    <p:extLst>
      <p:ext uri="{BB962C8B-B14F-4D97-AF65-F5344CB8AC3E}">
        <p14:creationId xmlns:p14="http://schemas.microsoft.com/office/powerpoint/2010/main" val="1405220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6F15-A372-4C0A-81E6-7B07894CD129}"/>
              </a:ext>
            </a:extLst>
          </p:cNvPr>
          <p:cNvSpPr>
            <a:spLocks noGrp="1"/>
          </p:cNvSpPr>
          <p:nvPr>
            <p:ph type="title"/>
          </p:nvPr>
        </p:nvSpPr>
        <p:spPr/>
        <p:txBody>
          <a:bodyPr/>
          <a:lstStyle/>
          <a:p>
            <a:r>
              <a:rPr lang="en-US" dirty="0"/>
              <a:t>Auditory</a:t>
            </a:r>
          </a:p>
        </p:txBody>
      </p:sp>
      <p:sp>
        <p:nvSpPr>
          <p:cNvPr id="3" name="Content Placeholder 2">
            <a:extLst>
              <a:ext uri="{FF2B5EF4-FFF2-40B4-BE49-F238E27FC236}">
                <a16:creationId xmlns:a16="http://schemas.microsoft.com/office/drawing/2014/main" id="{E48F883F-21CD-45FF-96A6-982B331C7BDC}"/>
              </a:ext>
            </a:extLst>
          </p:cNvPr>
          <p:cNvSpPr>
            <a:spLocks noGrp="1"/>
          </p:cNvSpPr>
          <p:nvPr>
            <p:ph sz="quarter" idx="16"/>
          </p:nvPr>
        </p:nvSpPr>
        <p:spPr>
          <a:xfrm>
            <a:off x="594359" y="3279579"/>
            <a:ext cx="5806441" cy="2994415"/>
          </a:xfrm>
        </p:spPr>
        <p:txBody>
          <a:bodyPr>
            <a:normAutofit/>
          </a:bodyPr>
          <a:lstStyle/>
          <a:p>
            <a:r>
              <a:rPr lang="en-US" sz="1800" b="1" dirty="0"/>
              <a:t>Auditory sensory processing </a:t>
            </a:r>
            <a:r>
              <a:rPr lang="en-US" sz="1800" dirty="0"/>
              <a:t>refers to the brain's ability to interpret and make sense of sounds received by the auditory system. It involves the detection, discrimination, localization, and interpretation of various auditory stimuli.</a:t>
            </a:r>
          </a:p>
          <a:p>
            <a:r>
              <a:rPr lang="en-US" sz="1800" dirty="0"/>
              <a:t>Auditory processing is crucial for understanding spoken language, recognizing sounds, and navigating the acoustic environment.</a:t>
            </a:r>
          </a:p>
        </p:txBody>
      </p:sp>
      <p:sp>
        <p:nvSpPr>
          <p:cNvPr id="7" name="Speech Bubble: Oval 6">
            <a:extLst>
              <a:ext uri="{FF2B5EF4-FFF2-40B4-BE49-F238E27FC236}">
                <a16:creationId xmlns:a16="http://schemas.microsoft.com/office/drawing/2014/main" id="{DFE3ACE8-C92D-4FD7-BA8F-9C2C7024946B}"/>
              </a:ext>
            </a:extLst>
          </p:cNvPr>
          <p:cNvSpPr/>
          <p:nvPr/>
        </p:nvSpPr>
        <p:spPr>
          <a:xfrm>
            <a:off x="6553202" y="1297986"/>
            <a:ext cx="4659037" cy="3121555"/>
          </a:xfrm>
          <a:prstGeom prst="wedgeEllipseCallou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541B30-19A0-4699-908B-76F4742E1346}"/>
              </a:ext>
            </a:extLst>
          </p:cNvPr>
          <p:cNvSpPr txBox="1"/>
          <p:nvPr/>
        </p:nvSpPr>
        <p:spPr>
          <a:xfrm>
            <a:off x="7097439" y="1800175"/>
            <a:ext cx="3761117" cy="2308324"/>
          </a:xfrm>
          <a:prstGeom prst="rect">
            <a:avLst/>
          </a:prstGeom>
          <a:noFill/>
        </p:spPr>
        <p:txBody>
          <a:bodyPr wrap="square" rtlCol="0">
            <a:spAutoFit/>
          </a:bodyPr>
          <a:lstStyle/>
          <a:p>
            <a:pPr algn="ctr"/>
            <a:r>
              <a:rPr lang="en-US" sz="2400" b="1" dirty="0">
                <a:solidFill>
                  <a:schemeClr val="bg1"/>
                </a:solidFill>
              </a:rPr>
              <a:t>Discussion:</a:t>
            </a:r>
          </a:p>
          <a:p>
            <a:pPr algn="ctr"/>
            <a:endParaRPr lang="en-US" sz="2400" b="1" dirty="0">
              <a:solidFill>
                <a:schemeClr val="bg1"/>
              </a:solidFill>
            </a:endParaRPr>
          </a:p>
          <a:p>
            <a:pPr algn="ctr"/>
            <a:r>
              <a:rPr lang="en-US" sz="2400" b="1" dirty="0">
                <a:solidFill>
                  <a:schemeClr val="bg1"/>
                </a:solidFill>
              </a:rPr>
              <a:t>How might this impact processes in an emergency?</a:t>
            </a:r>
          </a:p>
          <a:p>
            <a:pPr algn="ctr"/>
            <a:endParaRPr lang="en-US" sz="2400" dirty="0">
              <a:solidFill>
                <a:schemeClr val="bg1"/>
              </a:solidFill>
            </a:endParaRPr>
          </a:p>
        </p:txBody>
      </p:sp>
    </p:spTree>
    <p:extLst>
      <p:ext uri="{BB962C8B-B14F-4D97-AF65-F5344CB8AC3E}">
        <p14:creationId xmlns:p14="http://schemas.microsoft.com/office/powerpoint/2010/main" val="275768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6F15-A372-4C0A-81E6-7B07894CD129}"/>
              </a:ext>
            </a:extLst>
          </p:cNvPr>
          <p:cNvSpPr>
            <a:spLocks noGrp="1"/>
          </p:cNvSpPr>
          <p:nvPr>
            <p:ph type="title"/>
          </p:nvPr>
        </p:nvSpPr>
        <p:spPr/>
        <p:txBody>
          <a:bodyPr/>
          <a:lstStyle/>
          <a:p>
            <a:r>
              <a:rPr lang="en-US" dirty="0"/>
              <a:t>Visual</a:t>
            </a:r>
          </a:p>
        </p:txBody>
      </p:sp>
      <p:sp>
        <p:nvSpPr>
          <p:cNvPr id="3" name="Content Placeholder 2">
            <a:extLst>
              <a:ext uri="{FF2B5EF4-FFF2-40B4-BE49-F238E27FC236}">
                <a16:creationId xmlns:a16="http://schemas.microsoft.com/office/drawing/2014/main" id="{E48F883F-21CD-45FF-96A6-982B331C7BDC}"/>
              </a:ext>
            </a:extLst>
          </p:cNvPr>
          <p:cNvSpPr>
            <a:spLocks noGrp="1"/>
          </p:cNvSpPr>
          <p:nvPr>
            <p:ph sz="quarter" idx="16"/>
          </p:nvPr>
        </p:nvSpPr>
        <p:spPr>
          <a:xfrm>
            <a:off x="594359" y="3279579"/>
            <a:ext cx="5806441" cy="2994415"/>
          </a:xfrm>
        </p:spPr>
        <p:txBody>
          <a:bodyPr>
            <a:normAutofit/>
          </a:bodyPr>
          <a:lstStyle/>
          <a:p>
            <a:r>
              <a:rPr lang="en-US" sz="1800" b="1" dirty="0"/>
              <a:t>Visual sensory processing </a:t>
            </a:r>
            <a:r>
              <a:rPr lang="en-US" sz="1800" dirty="0"/>
              <a:t>refers to the brain's ability to interpret and make sense of visual information received by the visual system.  </a:t>
            </a:r>
          </a:p>
          <a:p>
            <a:r>
              <a:rPr lang="en-US" sz="1800" dirty="0"/>
              <a:t>Visual processing is essential for perceiving the surrounding environment, recognizing objects and faces, navigating space, and performing visually guided tasks.</a:t>
            </a:r>
          </a:p>
        </p:txBody>
      </p:sp>
      <p:sp>
        <p:nvSpPr>
          <p:cNvPr id="7" name="Speech Bubble: Oval 6">
            <a:extLst>
              <a:ext uri="{FF2B5EF4-FFF2-40B4-BE49-F238E27FC236}">
                <a16:creationId xmlns:a16="http://schemas.microsoft.com/office/drawing/2014/main" id="{DFE3ACE8-C92D-4FD7-BA8F-9C2C7024946B}"/>
              </a:ext>
            </a:extLst>
          </p:cNvPr>
          <p:cNvSpPr/>
          <p:nvPr/>
        </p:nvSpPr>
        <p:spPr>
          <a:xfrm>
            <a:off x="6553202" y="1297986"/>
            <a:ext cx="4659037" cy="3121555"/>
          </a:xfrm>
          <a:prstGeom prst="wedgeEllipseCallou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541B30-19A0-4699-908B-76F4742E1346}"/>
              </a:ext>
            </a:extLst>
          </p:cNvPr>
          <p:cNvSpPr txBox="1"/>
          <p:nvPr/>
        </p:nvSpPr>
        <p:spPr>
          <a:xfrm>
            <a:off x="7097439" y="1800175"/>
            <a:ext cx="3761117" cy="2308324"/>
          </a:xfrm>
          <a:prstGeom prst="rect">
            <a:avLst/>
          </a:prstGeom>
          <a:noFill/>
        </p:spPr>
        <p:txBody>
          <a:bodyPr wrap="square" rtlCol="0">
            <a:spAutoFit/>
          </a:bodyPr>
          <a:lstStyle/>
          <a:p>
            <a:pPr algn="ctr"/>
            <a:r>
              <a:rPr lang="en-US" sz="2400" b="1" dirty="0">
                <a:solidFill>
                  <a:schemeClr val="bg1"/>
                </a:solidFill>
              </a:rPr>
              <a:t>Discussion:</a:t>
            </a:r>
          </a:p>
          <a:p>
            <a:pPr algn="ctr"/>
            <a:endParaRPr lang="en-US" sz="2400" b="1" dirty="0">
              <a:solidFill>
                <a:schemeClr val="bg1"/>
              </a:solidFill>
            </a:endParaRPr>
          </a:p>
          <a:p>
            <a:pPr algn="ctr"/>
            <a:r>
              <a:rPr lang="en-US" sz="2400" b="1" dirty="0">
                <a:solidFill>
                  <a:schemeClr val="bg1"/>
                </a:solidFill>
              </a:rPr>
              <a:t>How might this impact processes in an emergency?</a:t>
            </a:r>
          </a:p>
          <a:p>
            <a:pPr algn="ctr"/>
            <a:endParaRPr lang="en-US" sz="2400" dirty="0">
              <a:solidFill>
                <a:schemeClr val="bg1"/>
              </a:solidFill>
            </a:endParaRPr>
          </a:p>
        </p:txBody>
      </p:sp>
    </p:spTree>
    <p:extLst>
      <p:ext uri="{BB962C8B-B14F-4D97-AF65-F5344CB8AC3E}">
        <p14:creationId xmlns:p14="http://schemas.microsoft.com/office/powerpoint/2010/main" val="170691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6F15-A372-4C0A-81E6-7B07894CD129}"/>
              </a:ext>
            </a:extLst>
          </p:cNvPr>
          <p:cNvSpPr>
            <a:spLocks noGrp="1"/>
          </p:cNvSpPr>
          <p:nvPr>
            <p:ph type="title"/>
          </p:nvPr>
        </p:nvSpPr>
        <p:spPr/>
        <p:txBody>
          <a:bodyPr/>
          <a:lstStyle/>
          <a:p>
            <a:r>
              <a:rPr lang="en-US" dirty="0"/>
              <a:t>Taste and Smell</a:t>
            </a:r>
          </a:p>
        </p:txBody>
      </p:sp>
      <p:sp>
        <p:nvSpPr>
          <p:cNvPr id="3" name="Content Placeholder 2">
            <a:extLst>
              <a:ext uri="{FF2B5EF4-FFF2-40B4-BE49-F238E27FC236}">
                <a16:creationId xmlns:a16="http://schemas.microsoft.com/office/drawing/2014/main" id="{E48F883F-21CD-45FF-96A6-982B331C7BDC}"/>
              </a:ext>
            </a:extLst>
          </p:cNvPr>
          <p:cNvSpPr>
            <a:spLocks noGrp="1"/>
          </p:cNvSpPr>
          <p:nvPr>
            <p:ph sz="quarter" idx="16"/>
          </p:nvPr>
        </p:nvSpPr>
        <p:spPr>
          <a:xfrm>
            <a:off x="594359" y="3279579"/>
            <a:ext cx="5806441" cy="2994415"/>
          </a:xfrm>
        </p:spPr>
        <p:txBody>
          <a:bodyPr>
            <a:normAutofit/>
          </a:bodyPr>
          <a:lstStyle/>
          <a:p>
            <a:r>
              <a:rPr lang="en-US" sz="1800" dirty="0"/>
              <a:t>The sense of smell, also known as olfactory processing, involves the perception and interpretation of smells by the brain. The sense of smell is one of the primary ways we interact with their environment, influencing behaviors, emotions, and memories.</a:t>
            </a:r>
          </a:p>
        </p:txBody>
      </p:sp>
      <p:sp>
        <p:nvSpPr>
          <p:cNvPr id="7" name="Speech Bubble: Oval 6">
            <a:extLst>
              <a:ext uri="{FF2B5EF4-FFF2-40B4-BE49-F238E27FC236}">
                <a16:creationId xmlns:a16="http://schemas.microsoft.com/office/drawing/2014/main" id="{DFE3ACE8-C92D-4FD7-BA8F-9C2C7024946B}"/>
              </a:ext>
            </a:extLst>
          </p:cNvPr>
          <p:cNvSpPr/>
          <p:nvPr/>
        </p:nvSpPr>
        <p:spPr>
          <a:xfrm>
            <a:off x="6553202" y="1297986"/>
            <a:ext cx="4659037" cy="3121555"/>
          </a:xfrm>
          <a:prstGeom prst="wedgeEllipseCallou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541B30-19A0-4699-908B-76F4742E1346}"/>
              </a:ext>
            </a:extLst>
          </p:cNvPr>
          <p:cNvSpPr txBox="1"/>
          <p:nvPr/>
        </p:nvSpPr>
        <p:spPr>
          <a:xfrm>
            <a:off x="7097439" y="1800175"/>
            <a:ext cx="3761117" cy="2308324"/>
          </a:xfrm>
          <a:prstGeom prst="rect">
            <a:avLst/>
          </a:prstGeom>
          <a:noFill/>
        </p:spPr>
        <p:txBody>
          <a:bodyPr wrap="square" rtlCol="0">
            <a:spAutoFit/>
          </a:bodyPr>
          <a:lstStyle/>
          <a:p>
            <a:pPr algn="ctr"/>
            <a:r>
              <a:rPr lang="en-US" sz="2400" b="1" dirty="0"/>
              <a:t>Discussion:</a:t>
            </a:r>
          </a:p>
          <a:p>
            <a:pPr algn="ctr"/>
            <a:endParaRPr lang="en-US" sz="2400" b="1" dirty="0"/>
          </a:p>
          <a:p>
            <a:pPr algn="ctr"/>
            <a:r>
              <a:rPr lang="en-US" sz="2400" b="1" dirty="0"/>
              <a:t>How might this impact processes in an emergency?</a:t>
            </a:r>
          </a:p>
          <a:p>
            <a:pPr algn="ctr"/>
            <a:endParaRPr lang="en-US" sz="2400" dirty="0"/>
          </a:p>
        </p:txBody>
      </p:sp>
    </p:spTree>
    <p:extLst>
      <p:ext uri="{BB962C8B-B14F-4D97-AF65-F5344CB8AC3E}">
        <p14:creationId xmlns:p14="http://schemas.microsoft.com/office/powerpoint/2010/main" val="1772566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9518-9B3D-4DDF-9841-D07B5775625D}"/>
              </a:ext>
            </a:extLst>
          </p:cNvPr>
          <p:cNvSpPr>
            <a:spLocks noGrp="1"/>
          </p:cNvSpPr>
          <p:nvPr>
            <p:ph type="title"/>
          </p:nvPr>
        </p:nvSpPr>
        <p:spPr/>
        <p:txBody>
          <a:bodyPr/>
          <a:lstStyle/>
          <a:p>
            <a:r>
              <a:rPr lang="en-US" dirty="0"/>
              <a:t>Activities that are alerting to the </a:t>
            </a:r>
            <a:br>
              <a:rPr lang="en-US" dirty="0"/>
            </a:br>
            <a:r>
              <a:rPr lang="en-US" dirty="0"/>
              <a:t>nervous system</a:t>
            </a:r>
          </a:p>
        </p:txBody>
      </p:sp>
      <p:sp>
        <p:nvSpPr>
          <p:cNvPr id="3" name="Content Placeholder 2">
            <a:extLst>
              <a:ext uri="{FF2B5EF4-FFF2-40B4-BE49-F238E27FC236}">
                <a16:creationId xmlns:a16="http://schemas.microsoft.com/office/drawing/2014/main" id="{1E3657A9-8782-4015-866E-50CE28D8836E}"/>
              </a:ext>
            </a:extLst>
          </p:cNvPr>
          <p:cNvSpPr>
            <a:spLocks noGrp="1"/>
          </p:cNvSpPr>
          <p:nvPr>
            <p:ph sz="quarter" idx="13"/>
          </p:nvPr>
        </p:nvSpPr>
        <p:spPr/>
        <p:txBody>
          <a:bodyPr/>
          <a:lstStyle/>
          <a:p>
            <a:r>
              <a:rPr lang="en-US" dirty="0"/>
              <a:t>Noises that have quick changes in cadence, pitch or tone</a:t>
            </a:r>
            <a:br>
              <a:rPr lang="en-US" dirty="0"/>
            </a:br>
            <a:endParaRPr lang="en-US" dirty="0"/>
          </a:p>
          <a:p>
            <a:r>
              <a:rPr lang="en-US" dirty="0"/>
              <a:t>Movements that include quick changes in head position or body rotation/spinning</a:t>
            </a:r>
            <a:br>
              <a:rPr lang="en-US" dirty="0"/>
            </a:br>
            <a:endParaRPr lang="en-US" dirty="0"/>
          </a:p>
          <a:p>
            <a:r>
              <a:rPr lang="en-US" dirty="0"/>
              <a:t>Quick changes in visual stimuli (e.g., color, light)</a:t>
            </a:r>
            <a:br>
              <a:rPr lang="en-US" dirty="0"/>
            </a:br>
            <a:endParaRPr lang="en-US" dirty="0"/>
          </a:p>
          <a:p>
            <a:r>
              <a:rPr lang="en-US" dirty="0"/>
              <a:t>Light touch (versus deep pressure)</a:t>
            </a:r>
          </a:p>
          <a:p>
            <a:endParaRPr lang="en-US" dirty="0"/>
          </a:p>
        </p:txBody>
      </p:sp>
    </p:spTree>
    <p:extLst>
      <p:ext uri="{BB962C8B-B14F-4D97-AF65-F5344CB8AC3E}">
        <p14:creationId xmlns:p14="http://schemas.microsoft.com/office/powerpoint/2010/main" val="156234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4E32-02FD-4B70-9CDE-FB7C0057F94C}"/>
              </a:ext>
            </a:extLst>
          </p:cNvPr>
          <p:cNvSpPr>
            <a:spLocks noGrp="1"/>
          </p:cNvSpPr>
          <p:nvPr>
            <p:ph type="title"/>
          </p:nvPr>
        </p:nvSpPr>
        <p:spPr/>
        <p:txBody>
          <a:bodyPr/>
          <a:lstStyle/>
          <a:p>
            <a:r>
              <a:rPr lang="en-US" dirty="0"/>
              <a:t>Conference Introductions</a:t>
            </a:r>
          </a:p>
        </p:txBody>
      </p:sp>
      <p:pic>
        <p:nvPicPr>
          <p:cNvPr id="4100" name="Picture 4" descr="Dialog - Free communications icons">
            <a:extLst>
              <a:ext uri="{FF2B5EF4-FFF2-40B4-BE49-F238E27FC236}">
                <a16:creationId xmlns:a16="http://schemas.microsoft.com/office/drawing/2014/main" id="{B7381AB4-6643-4C77-8033-357F12795C20}"/>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7600" y="1122575"/>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E6467B2-4B40-4885-BEDC-8A52ED50DE05}"/>
              </a:ext>
            </a:extLst>
          </p:cNvPr>
          <p:cNvSpPr/>
          <p:nvPr/>
        </p:nvSpPr>
        <p:spPr>
          <a:xfrm>
            <a:off x="8534400" y="4455053"/>
            <a:ext cx="3220825" cy="1015663"/>
          </a:xfrm>
          <a:prstGeom prst="rect">
            <a:avLst/>
          </a:prstGeom>
        </p:spPr>
        <p:txBody>
          <a:bodyPr wrap="square">
            <a:spAutoFit/>
          </a:bodyPr>
          <a:lstStyle/>
          <a:p>
            <a:r>
              <a:rPr lang="en-US" sz="2000" dirty="0">
                <a:solidFill>
                  <a:schemeClr val="bg1"/>
                </a:solidFill>
              </a:rPr>
              <a:t>What experience do you have with ASD or other </a:t>
            </a:r>
            <a:r>
              <a:rPr lang="en-US" sz="2000" dirty="0" err="1">
                <a:solidFill>
                  <a:schemeClr val="bg1"/>
                </a:solidFill>
              </a:rPr>
              <a:t>neurodiverse</a:t>
            </a:r>
            <a:r>
              <a:rPr lang="en-US" sz="2000" dirty="0">
                <a:solidFill>
                  <a:schemeClr val="bg1"/>
                </a:solidFill>
              </a:rPr>
              <a:t> identities?</a:t>
            </a:r>
          </a:p>
        </p:txBody>
      </p:sp>
      <p:sp>
        <p:nvSpPr>
          <p:cNvPr id="13" name="Rectangle 12">
            <a:extLst>
              <a:ext uri="{FF2B5EF4-FFF2-40B4-BE49-F238E27FC236}">
                <a16:creationId xmlns:a16="http://schemas.microsoft.com/office/drawing/2014/main" id="{5E4B5E09-2055-4C2A-B383-A6B9BCF3A8C6}"/>
              </a:ext>
            </a:extLst>
          </p:cNvPr>
          <p:cNvSpPr/>
          <p:nvPr/>
        </p:nvSpPr>
        <p:spPr>
          <a:xfrm>
            <a:off x="594360" y="4054943"/>
            <a:ext cx="2898166" cy="400110"/>
          </a:xfrm>
          <a:prstGeom prst="rect">
            <a:avLst/>
          </a:prstGeom>
        </p:spPr>
        <p:txBody>
          <a:bodyPr wrap="none">
            <a:spAutoFit/>
          </a:bodyPr>
          <a:lstStyle/>
          <a:p>
            <a:r>
              <a:rPr lang="en-US" sz="2000" dirty="0">
                <a:solidFill>
                  <a:schemeClr val="bg1"/>
                </a:solidFill>
              </a:rPr>
              <a:t>Tell me about your teams</a:t>
            </a:r>
          </a:p>
        </p:txBody>
      </p:sp>
    </p:spTree>
    <p:extLst>
      <p:ext uri="{BB962C8B-B14F-4D97-AF65-F5344CB8AC3E}">
        <p14:creationId xmlns:p14="http://schemas.microsoft.com/office/powerpoint/2010/main" val="1089805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9518-9B3D-4DDF-9841-D07B5775625D}"/>
              </a:ext>
            </a:extLst>
          </p:cNvPr>
          <p:cNvSpPr>
            <a:spLocks noGrp="1"/>
          </p:cNvSpPr>
          <p:nvPr>
            <p:ph type="title"/>
          </p:nvPr>
        </p:nvSpPr>
        <p:spPr/>
        <p:txBody>
          <a:bodyPr/>
          <a:lstStyle/>
          <a:p>
            <a:r>
              <a:rPr lang="en-US" dirty="0"/>
              <a:t>Activities that are calming to the </a:t>
            </a:r>
            <a:br>
              <a:rPr lang="en-US" dirty="0"/>
            </a:br>
            <a:r>
              <a:rPr lang="en-US" dirty="0"/>
              <a:t>nervous system</a:t>
            </a:r>
          </a:p>
        </p:txBody>
      </p:sp>
      <p:sp>
        <p:nvSpPr>
          <p:cNvPr id="3" name="Content Placeholder 2">
            <a:extLst>
              <a:ext uri="{FF2B5EF4-FFF2-40B4-BE49-F238E27FC236}">
                <a16:creationId xmlns:a16="http://schemas.microsoft.com/office/drawing/2014/main" id="{1E3657A9-8782-4015-866E-50CE28D8836E}"/>
              </a:ext>
            </a:extLst>
          </p:cNvPr>
          <p:cNvSpPr>
            <a:spLocks noGrp="1"/>
          </p:cNvSpPr>
          <p:nvPr>
            <p:ph sz="quarter" idx="13"/>
          </p:nvPr>
        </p:nvSpPr>
        <p:spPr/>
        <p:txBody>
          <a:bodyPr/>
          <a:lstStyle/>
          <a:p>
            <a:r>
              <a:rPr lang="en-US" dirty="0"/>
              <a:t>Deep pressure</a:t>
            </a:r>
          </a:p>
          <a:p>
            <a:r>
              <a:rPr lang="en-US" dirty="0"/>
              <a:t>Linear movement</a:t>
            </a:r>
          </a:p>
          <a:p>
            <a:r>
              <a:rPr lang="en-US" dirty="0"/>
              <a:t>Low, slow and predictive sounds</a:t>
            </a:r>
          </a:p>
          <a:p>
            <a:r>
              <a:rPr lang="en-US" dirty="0"/>
              <a:t>Slow moving visual input</a:t>
            </a:r>
          </a:p>
        </p:txBody>
      </p:sp>
    </p:spTree>
    <p:extLst>
      <p:ext uri="{BB962C8B-B14F-4D97-AF65-F5344CB8AC3E}">
        <p14:creationId xmlns:p14="http://schemas.microsoft.com/office/powerpoint/2010/main" val="2674188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F2A9-0D9B-4D2A-8198-CE8676798E4E}"/>
              </a:ext>
            </a:extLst>
          </p:cNvPr>
          <p:cNvSpPr>
            <a:spLocks noGrp="1"/>
          </p:cNvSpPr>
          <p:nvPr>
            <p:ph type="title"/>
          </p:nvPr>
        </p:nvSpPr>
        <p:spPr/>
        <p:txBody>
          <a:bodyPr/>
          <a:lstStyle/>
          <a:p>
            <a:r>
              <a:rPr lang="en-US" dirty="0"/>
              <a:t>Common fine motor challenges</a:t>
            </a:r>
          </a:p>
        </p:txBody>
      </p:sp>
      <p:sp>
        <p:nvSpPr>
          <p:cNvPr id="3" name="Content Placeholder 2">
            <a:extLst>
              <a:ext uri="{FF2B5EF4-FFF2-40B4-BE49-F238E27FC236}">
                <a16:creationId xmlns:a16="http://schemas.microsoft.com/office/drawing/2014/main" id="{F85F8C94-76E8-49CE-A2B8-7B9ADE3F7F53}"/>
              </a:ext>
            </a:extLst>
          </p:cNvPr>
          <p:cNvSpPr>
            <a:spLocks noGrp="1"/>
          </p:cNvSpPr>
          <p:nvPr>
            <p:ph sz="quarter" idx="13"/>
          </p:nvPr>
        </p:nvSpPr>
        <p:spPr/>
        <p:txBody>
          <a:bodyPr/>
          <a:lstStyle/>
          <a:p>
            <a:pPr marL="0" indent="0">
              <a:buNone/>
            </a:pPr>
            <a:r>
              <a:rPr lang="en-US" dirty="0"/>
              <a:t>The ability to make precise movements with the small muscles in the hands, fingers and wrists</a:t>
            </a:r>
          </a:p>
          <a:p>
            <a:pPr lvl="1"/>
            <a:r>
              <a:rPr lang="en-US" dirty="0"/>
              <a:t>Grasp and release</a:t>
            </a:r>
          </a:p>
          <a:p>
            <a:pPr lvl="1"/>
            <a:r>
              <a:rPr lang="en-US" dirty="0"/>
              <a:t>Pinching</a:t>
            </a:r>
          </a:p>
          <a:p>
            <a:pPr lvl="1"/>
            <a:r>
              <a:rPr lang="en-US" dirty="0"/>
              <a:t>Holding utensils</a:t>
            </a:r>
          </a:p>
          <a:p>
            <a:pPr lvl="1"/>
            <a:r>
              <a:rPr lang="en-US" dirty="0"/>
              <a:t>Coloring/writing/drawing</a:t>
            </a:r>
          </a:p>
          <a:p>
            <a:pPr lvl="1"/>
            <a:r>
              <a:rPr lang="en-US" dirty="0"/>
              <a:t>In-hand manipulation</a:t>
            </a:r>
          </a:p>
          <a:p>
            <a:pPr marL="0" indent="0">
              <a:buNone/>
            </a:pPr>
            <a:endParaRPr lang="en-US" dirty="0"/>
          </a:p>
        </p:txBody>
      </p:sp>
    </p:spTree>
    <p:extLst>
      <p:ext uri="{BB962C8B-B14F-4D97-AF65-F5344CB8AC3E}">
        <p14:creationId xmlns:p14="http://schemas.microsoft.com/office/powerpoint/2010/main" val="301333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E166-95C1-4B2C-9478-9D77DB2A893A}"/>
              </a:ext>
            </a:extLst>
          </p:cNvPr>
          <p:cNvSpPr>
            <a:spLocks noGrp="1"/>
          </p:cNvSpPr>
          <p:nvPr>
            <p:ph type="title"/>
          </p:nvPr>
        </p:nvSpPr>
        <p:spPr/>
        <p:txBody>
          <a:bodyPr/>
          <a:lstStyle/>
          <a:p>
            <a:r>
              <a:rPr lang="en-US" dirty="0"/>
              <a:t>Fine motor adaptations</a:t>
            </a:r>
          </a:p>
        </p:txBody>
      </p:sp>
      <p:sp>
        <p:nvSpPr>
          <p:cNvPr id="4" name="Rectangle 3">
            <a:extLst>
              <a:ext uri="{FF2B5EF4-FFF2-40B4-BE49-F238E27FC236}">
                <a16:creationId xmlns:a16="http://schemas.microsoft.com/office/drawing/2014/main" id="{C0488419-4520-4406-99B5-B094230A04DF}"/>
              </a:ext>
            </a:extLst>
          </p:cNvPr>
          <p:cNvSpPr/>
          <p:nvPr/>
        </p:nvSpPr>
        <p:spPr>
          <a:xfrm>
            <a:off x="2594859" y="2601365"/>
            <a:ext cx="3859314" cy="369332"/>
          </a:xfrm>
          <a:prstGeom prst="rect">
            <a:avLst/>
          </a:prstGeom>
        </p:spPr>
        <p:txBody>
          <a:bodyPr wrap="square">
            <a:spAutoFit/>
          </a:bodyPr>
          <a:lstStyle/>
          <a:p>
            <a:pPr algn="ctr"/>
            <a:r>
              <a:rPr lang="en-US" b="1" dirty="0">
                <a:solidFill>
                  <a:schemeClr val="bg1"/>
                </a:solidFill>
                <a:ea typeface="Open Sans" pitchFamily="2" charset="0"/>
                <a:cs typeface="Open Sans" pitchFamily="2" charset="0"/>
              </a:rPr>
              <a:t>USING LARGER OBJECTS</a:t>
            </a:r>
          </a:p>
        </p:txBody>
      </p:sp>
      <p:pic>
        <p:nvPicPr>
          <p:cNvPr id="5" name="Picture 4" descr="Comparison of the three sizes of construction kit brick | Download  Scientific Diagram">
            <a:extLst>
              <a:ext uri="{FF2B5EF4-FFF2-40B4-BE49-F238E27FC236}">
                <a16:creationId xmlns:a16="http://schemas.microsoft.com/office/drawing/2014/main" id="{79E17D3E-89BC-47F0-ACB1-6BDFF6EE7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196" y="3582994"/>
            <a:ext cx="32670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hat style of pencil to pick for a custom printed pencil – Musgrave Pencil  Company">
            <a:extLst>
              <a:ext uri="{FF2B5EF4-FFF2-40B4-BE49-F238E27FC236}">
                <a16:creationId xmlns:a16="http://schemas.microsoft.com/office/drawing/2014/main" id="{A563D517-6EE6-46F5-A45C-934031446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887" y="3582994"/>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C70BFD2-EF4E-456D-897F-EB6FB58FFA92}"/>
              </a:ext>
            </a:extLst>
          </p:cNvPr>
          <p:cNvSpPr/>
          <p:nvPr/>
        </p:nvSpPr>
        <p:spPr>
          <a:xfrm>
            <a:off x="7327194" y="2601365"/>
            <a:ext cx="3947225" cy="369332"/>
          </a:xfrm>
          <a:prstGeom prst="rect">
            <a:avLst/>
          </a:prstGeom>
        </p:spPr>
        <p:txBody>
          <a:bodyPr wrap="square">
            <a:spAutoFit/>
          </a:bodyPr>
          <a:lstStyle/>
          <a:p>
            <a:pPr algn="ctr"/>
            <a:r>
              <a:rPr lang="en-US" b="1" dirty="0">
                <a:solidFill>
                  <a:schemeClr val="bg1"/>
                </a:solidFill>
                <a:ea typeface="Open Sans" pitchFamily="2" charset="0"/>
                <a:cs typeface="Open Sans" pitchFamily="2" charset="0"/>
              </a:rPr>
              <a:t>SMALLER WRITING TOOLS</a:t>
            </a:r>
          </a:p>
        </p:txBody>
      </p:sp>
      <p:sp>
        <p:nvSpPr>
          <p:cNvPr id="8" name="Rectangle 7">
            <a:extLst>
              <a:ext uri="{FF2B5EF4-FFF2-40B4-BE49-F238E27FC236}">
                <a16:creationId xmlns:a16="http://schemas.microsoft.com/office/drawing/2014/main" id="{68FF9B91-2F82-45CD-8056-D17CB84EAA48}"/>
              </a:ext>
            </a:extLst>
          </p:cNvPr>
          <p:cNvSpPr/>
          <p:nvPr/>
        </p:nvSpPr>
        <p:spPr>
          <a:xfrm>
            <a:off x="2671484" y="3089856"/>
            <a:ext cx="3881887" cy="259585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E85840A6-0A32-46E9-9E53-2A71E4492C7B}"/>
              </a:ext>
            </a:extLst>
          </p:cNvPr>
          <p:cNvSpPr/>
          <p:nvPr/>
        </p:nvSpPr>
        <p:spPr>
          <a:xfrm>
            <a:off x="7359864" y="3089856"/>
            <a:ext cx="3881887" cy="259585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83659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B1D5-8ECB-4132-A818-AB20DE67AEEE}"/>
              </a:ext>
            </a:extLst>
          </p:cNvPr>
          <p:cNvSpPr>
            <a:spLocks noGrp="1"/>
          </p:cNvSpPr>
          <p:nvPr>
            <p:ph type="title"/>
          </p:nvPr>
        </p:nvSpPr>
        <p:spPr/>
        <p:txBody>
          <a:bodyPr/>
          <a:lstStyle/>
          <a:p>
            <a:r>
              <a:rPr lang="en-US" dirty="0"/>
              <a:t>Consideration of social skills</a:t>
            </a:r>
          </a:p>
        </p:txBody>
      </p:sp>
      <p:sp>
        <p:nvSpPr>
          <p:cNvPr id="3" name="Content Placeholder 2">
            <a:extLst>
              <a:ext uri="{FF2B5EF4-FFF2-40B4-BE49-F238E27FC236}">
                <a16:creationId xmlns:a16="http://schemas.microsoft.com/office/drawing/2014/main" id="{B0C6E7E0-EF85-4C07-AD3F-B54E7FA02BF8}"/>
              </a:ext>
            </a:extLst>
          </p:cNvPr>
          <p:cNvSpPr>
            <a:spLocks noGrp="1"/>
          </p:cNvSpPr>
          <p:nvPr>
            <p:ph sz="quarter" idx="13"/>
          </p:nvPr>
        </p:nvSpPr>
        <p:spPr/>
        <p:txBody>
          <a:bodyPr/>
          <a:lstStyle/>
          <a:p>
            <a:pPr marL="0" indent="0">
              <a:buNone/>
            </a:pPr>
            <a:r>
              <a:rPr lang="en-US" dirty="0"/>
              <a:t>A hallmark of ASD is difficulty with reciprocal social interaction, which can present differently in each individual</a:t>
            </a:r>
            <a:br>
              <a:rPr lang="en-US" dirty="0"/>
            </a:br>
            <a:endParaRPr lang="en-US" dirty="0"/>
          </a:p>
          <a:p>
            <a:pPr lvl="1"/>
            <a:r>
              <a:rPr lang="en-US" dirty="0"/>
              <a:t>How would you support an individual who was talking loudly and excessively during an emergency scenario?</a:t>
            </a:r>
          </a:p>
          <a:p>
            <a:pPr lvl="1"/>
            <a:r>
              <a:rPr lang="en-US" dirty="0"/>
              <a:t>In contrast, how would we support someone who was smiling but shrinking back from the crowd?</a:t>
            </a:r>
          </a:p>
          <a:p>
            <a:endParaRPr lang="en-US" dirty="0"/>
          </a:p>
        </p:txBody>
      </p:sp>
    </p:spTree>
    <p:extLst>
      <p:ext uri="{BB962C8B-B14F-4D97-AF65-F5344CB8AC3E}">
        <p14:creationId xmlns:p14="http://schemas.microsoft.com/office/powerpoint/2010/main" val="3736858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5D75-D270-49A9-9F57-33BCFECFE08A}"/>
              </a:ext>
            </a:extLst>
          </p:cNvPr>
          <p:cNvSpPr>
            <a:spLocks noGrp="1"/>
          </p:cNvSpPr>
          <p:nvPr>
            <p:ph type="title"/>
          </p:nvPr>
        </p:nvSpPr>
        <p:spPr/>
        <p:txBody>
          <a:bodyPr/>
          <a:lstStyle/>
          <a:p>
            <a:r>
              <a:rPr lang="en-US" dirty="0"/>
              <a:t>Responding to challenging behaviors</a:t>
            </a:r>
          </a:p>
        </p:txBody>
      </p:sp>
      <p:sp>
        <p:nvSpPr>
          <p:cNvPr id="3" name="Content Placeholder 2">
            <a:extLst>
              <a:ext uri="{FF2B5EF4-FFF2-40B4-BE49-F238E27FC236}">
                <a16:creationId xmlns:a16="http://schemas.microsoft.com/office/drawing/2014/main" id="{959C827B-BC50-47E9-AED8-5573DC95C437}"/>
              </a:ext>
            </a:extLst>
          </p:cNvPr>
          <p:cNvSpPr>
            <a:spLocks noGrp="1"/>
          </p:cNvSpPr>
          <p:nvPr>
            <p:ph sz="quarter" idx="13"/>
          </p:nvPr>
        </p:nvSpPr>
        <p:spPr>
          <a:xfrm>
            <a:off x="2658718" y="2282008"/>
            <a:ext cx="4114800" cy="3699328"/>
          </a:xfrm>
        </p:spPr>
        <p:txBody>
          <a:bodyPr lIns="182880" rIns="182880" numCol="1">
            <a:normAutofit fontScale="92500" lnSpcReduction="10000"/>
          </a:bodyPr>
          <a:lstStyle/>
          <a:p>
            <a:r>
              <a:rPr lang="en-US" dirty="0"/>
              <a:t>Offer support to caregiver in transitioning to a quiet space</a:t>
            </a:r>
          </a:p>
          <a:p>
            <a:r>
              <a:rPr lang="en-US" dirty="0"/>
              <a:t>“BUT” transitions can be very challenging</a:t>
            </a:r>
          </a:p>
          <a:p>
            <a:r>
              <a:rPr lang="en-US" dirty="0"/>
              <a:t>What can we do right here right now to help this individual calm down</a:t>
            </a:r>
          </a:p>
          <a:p>
            <a:r>
              <a:rPr lang="en-US" dirty="0"/>
              <a:t>When possible, guide the family or individual to a quiet, less stimulating space. Privacy would be an added bonus!</a:t>
            </a:r>
          </a:p>
          <a:p>
            <a:endParaRPr lang="en-US" dirty="0"/>
          </a:p>
        </p:txBody>
      </p:sp>
      <p:sp>
        <p:nvSpPr>
          <p:cNvPr id="4" name="Rectangle 3">
            <a:extLst>
              <a:ext uri="{FF2B5EF4-FFF2-40B4-BE49-F238E27FC236}">
                <a16:creationId xmlns:a16="http://schemas.microsoft.com/office/drawing/2014/main" id="{6A664BDD-E04E-46C4-8AE6-F91E8B050241}"/>
              </a:ext>
            </a:extLst>
          </p:cNvPr>
          <p:cNvSpPr/>
          <p:nvPr/>
        </p:nvSpPr>
        <p:spPr>
          <a:xfrm>
            <a:off x="7588970" y="2452751"/>
            <a:ext cx="4114800" cy="3357842"/>
          </a:xfrm>
          <a:prstGeom prst="rect">
            <a:avLst/>
          </a:prstGeom>
        </p:spPr>
        <p:txBody>
          <a:bodyPr wrap="square">
            <a:spAutoFit/>
          </a:bodyPr>
          <a:lstStyle/>
          <a:p>
            <a:pPr marL="283464" indent="-283464">
              <a:lnSpc>
                <a:spcPct val="80000"/>
              </a:lnSpc>
              <a:spcBef>
                <a:spcPts val="1800"/>
              </a:spcBef>
              <a:buFont typeface="Arial" panose="020B0604020202020204" pitchFamily="34" charset="0"/>
              <a:buChar char="•"/>
            </a:pPr>
            <a:r>
              <a:rPr lang="en-US" sz="1900" dirty="0">
                <a:solidFill>
                  <a:schemeClr val="bg1"/>
                </a:solidFill>
              </a:rPr>
              <a:t>Offer visual supports, timers</a:t>
            </a:r>
          </a:p>
          <a:p>
            <a:pPr marL="283464" indent="-283464">
              <a:lnSpc>
                <a:spcPct val="80000"/>
              </a:lnSpc>
              <a:spcBef>
                <a:spcPts val="1800"/>
              </a:spcBef>
              <a:buFont typeface="Arial" panose="020B0604020202020204" pitchFamily="34" charset="0"/>
              <a:buChar char="•"/>
            </a:pPr>
            <a:r>
              <a:rPr lang="en-US" sz="1900" dirty="0">
                <a:solidFill>
                  <a:schemeClr val="bg1"/>
                </a:solidFill>
              </a:rPr>
              <a:t>Use a calm, neutral tone and expression. Avoid panic or anger yourself!</a:t>
            </a:r>
          </a:p>
          <a:p>
            <a:pPr marL="283464" indent="-283464">
              <a:lnSpc>
                <a:spcPct val="80000"/>
              </a:lnSpc>
              <a:spcBef>
                <a:spcPts val="1800"/>
              </a:spcBef>
              <a:buFont typeface="Arial" panose="020B0604020202020204" pitchFamily="34" charset="0"/>
              <a:buChar char="•"/>
            </a:pPr>
            <a:r>
              <a:rPr lang="en-US" sz="1900" dirty="0">
                <a:solidFill>
                  <a:schemeClr val="bg1"/>
                </a:solidFill>
              </a:rPr>
              <a:t>Offer a glass of water to the distressed individual and their caregiver</a:t>
            </a:r>
          </a:p>
          <a:p>
            <a:pPr marL="283464" indent="-283464">
              <a:lnSpc>
                <a:spcPct val="80000"/>
              </a:lnSpc>
              <a:spcBef>
                <a:spcPts val="1800"/>
              </a:spcBef>
              <a:buFont typeface="Arial" panose="020B0604020202020204" pitchFamily="34" charset="0"/>
              <a:buChar char="•"/>
            </a:pPr>
            <a:r>
              <a:rPr lang="en-US" sz="1900" dirty="0">
                <a:solidFill>
                  <a:schemeClr val="bg1"/>
                </a:solidFill>
              </a:rPr>
              <a:t>Move other individuals away to give space and privacy, especially if the individual is becoming self injurious, loud, or aggressive. </a:t>
            </a:r>
          </a:p>
        </p:txBody>
      </p:sp>
    </p:spTree>
    <p:extLst>
      <p:ext uri="{BB962C8B-B14F-4D97-AF65-F5344CB8AC3E}">
        <p14:creationId xmlns:p14="http://schemas.microsoft.com/office/powerpoint/2010/main" val="247406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0483-3692-43ED-9DE8-337B519E5651}"/>
              </a:ext>
            </a:extLst>
          </p:cNvPr>
          <p:cNvSpPr>
            <a:spLocks noGrp="1"/>
          </p:cNvSpPr>
          <p:nvPr>
            <p:ph type="title"/>
          </p:nvPr>
        </p:nvSpPr>
        <p:spPr/>
        <p:txBody>
          <a:bodyPr/>
          <a:lstStyle/>
          <a:p>
            <a:r>
              <a:rPr lang="en-US" dirty="0"/>
              <a:t>Emotion regulation strategy</a:t>
            </a:r>
          </a:p>
        </p:txBody>
      </p:sp>
      <p:pic>
        <p:nvPicPr>
          <p:cNvPr id="4" name="Picture 3">
            <a:hlinkClick r:id="rId3"/>
            <a:extLst>
              <a:ext uri="{FF2B5EF4-FFF2-40B4-BE49-F238E27FC236}">
                <a16:creationId xmlns:a16="http://schemas.microsoft.com/office/drawing/2014/main" id="{1ECD535A-3694-469D-BA91-3727C394B1C0}"/>
              </a:ext>
            </a:extLst>
          </p:cNvPr>
          <p:cNvPicPr>
            <a:picLocks noChangeAspect="1"/>
          </p:cNvPicPr>
          <p:nvPr/>
        </p:nvPicPr>
        <p:blipFill>
          <a:blip r:embed="rId4"/>
          <a:stretch>
            <a:fillRect/>
          </a:stretch>
        </p:blipFill>
        <p:spPr>
          <a:xfrm>
            <a:off x="4022734" y="2064470"/>
            <a:ext cx="6524044" cy="3957768"/>
          </a:xfrm>
          <a:prstGeom prst="rect">
            <a:avLst/>
          </a:prstGeom>
        </p:spPr>
      </p:pic>
    </p:spTree>
    <p:extLst>
      <p:ext uri="{BB962C8B-B14F-4D97-AF65-F5344CB8AC3E}">
        <p14:creationId xmlns:p14="http://schemas.microsoft.com/office/powerpoint/2010/main" val="249191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D07E-9A61-4A3B-8259-1DD98640F0FC}"/>
              </a:ext>
            </a:extLst>
          </p:cNvPr>
          <p:cNvSpPr>
            <a:spLocks noGrp="1"/>
          </p:cNvSpPr>
          <p:nvPr>
            <p:ph type="ctrTitle"/>
          </p:nvPr>
        </p:nvSpPr>
        <p:spPr/>
        <p:txBody>
          <a:bodyPr/>
          <a:lstStyle/>
          <a:p>
            <a:r>
              <a:rPr lang="en-US" dirty="0"/>
              <a:t>Thank you.</a:t>
            </a:r>
          </a:p>
        </p:txBody>
      </p:sp>
      <p:pic>
        <p:nvPicPr>
          <p:cNvPr id="5" name="Picture 4">
            <a:extLst>
              <a:ext uri="{FF2B5EF4-FFF2-40B4-BE49-F238E27FC236}">
                <a16:creationId xmlns:a16="http://schemas.microsoft.com/office/drawing/2014/main" id="{1A866582-FB52-4B18-84ED-55F153C5D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26" y="3939599"/>
            <a:ext cx="5049748" cy="2074092"/>
          </a:xfrm>
          <a:prstGeom prst="rect">
            <a:avLst/>
          </a:prstGeom>
        </p:spPr>
      </p:pic>
    </p:spTree>
    <p:extLst>
      <p:ext uri="{BB962C8B-B14F-4D97-AF65-F5344CB8AC3E}">
        <p14:creationId xmlns:p14="http://schemas.microsoft.com/office/powerpoint/2010/main" val="152581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7DD830-A10E-4F1C-B0A9-813C9572F89C}"/>
              </a:ext>
            </a:extLst>
          </p:cNvPr>
          <p:cNvSpPr>
            <a:spLocks noGrp="1"/>
          </p:cNvSpPr>
          <p:nvPr>
            <p:ph type="title"/>
          </p:nvPr>
        </p:nvSpPr>
        <p:spPr/>
        <p:txBody>
          <a:bodyPr/>
          <a:lstStyle/>
          <a:p>
            <a:r>
              <a:rPr lang="en-US" dirty="0"/>
              <a:t>Defining Neurodiversity</a:t>
            </a:r>
          </a:p>
        </p:txBody>
      </p:sp>
    </p:spTree>
    <p:extLst>
      <p:ext uri="{BB962C8B-B14F-4D97-AF65-F5344CB8AC3E}">
        <p14:creationId xmlns:p14="http://schemas.microsoft.com/office/powerpoint/2010/main" val="200682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FDF3F-7CF4-43AB-B1CF-70EDC49EA223}"/>
              </a:ext>
            </a:extLst>
          </p:cNvPr>
          <p:cNvSpPr>
            <a:spLocks noGrp="1"/>
          </p:cNvSpPr>
          <p:nvPr>
            <p:ph type="title"/>
          </p:nvPr>
        </p:nvSpPr>
        <p:spPr/>
        <p:txBody>
          <a:bodyPr/>
          <a:lstStyle/>
          <a:p>
            <a:r>
              <a:rPr lang="en-US" dirty="0"/>
              <a:t>Neurodivergent vs. Neurotypical</a:t>
            </a:r>
          </a:p>
        </p:txBody>
      </p:sp>
      <p:sp>
        <p:nvSpPr>
          <p:cNvPr id="7" name="Content Placeholder 6">
            <a:extLst>
              <a:ext uri="{FF2B5EF4-FFF2-40B4-BE49-F238E27FC236}">
                <a16:creationId xmlns:a16="http://schemas.microsoft.com/office/drawing/2014/main" id="{6773D993-D435-4C99-A550-6BCE7BE066D7}"/>
              </a:ext>
            </a:extLst>
          </p:cNvPr>
          <p:cNvSpPr>
            <a:spLocks noGrp="1"/>
          </p:cNvSpPr>
          <p:nvPr>
            <p:ph sz="quarter" idx="16"/>
          </p:nvPr>
        </p:nvSpPr>
        <p:spPr>
          <a:xfrm>
            <a:off x="594359" y="3279579"/>
            <a:ext cx="5945778" cy="2994415"/>
          </a:xfrm>
        </p:spPr>
        <p:txBody>
          <a:bodyPr/>
          <a:lstStyle/>
          <a:p>
            <a:pPr>
              <a:spcAft>
                <a:spcPts val="1200"/>
              </a:spcAft>
            </a:pPr>
            <a:r>
              <a:rPr lang="en-US" b="1" dirty="0"/>
              <a:t>Neurodivergent</a:t>
            </a:r>
            <a:r>
              <a:rPr lang="en-US" dirty="0"/>
              <a:t> describes a person whose brain processes information in a way that is not typical of most individuals </a:t>
            </a:r>
            <a:br>
              <a:rPr lang="en-US" dirty="0"/>
            </a:br>
            <a:r>
              <a:rPr lang="en-US" dirty="0"/>
              <a:t>(Craft, 2019; Singer, 1999)</a:t>
            </a:r>
          </a:p>
          <a:p>
            <a:r>
              <a:rPr lang="en-US" b="1" dirty="0"/>
              <a:t>Neurotypical </a:t>
            </a:r>
            <a:r>
              <a:rPr lang="en-US" dirty="0"/>
              <a:t>refers to a person whose brain functioning falls within the dominant societal standards</a:t>
            </a:r>
          </a:p>
          <a:p>
            <a:endParaRPr lang="en-US" dirty="0"/>
          </a:p>
        </p:txBody>
      </p:sp>
      <p:pic>
        <p:nvPicPr>
          <p:cNvPr id="8" name="Google Shape;140;g28ce9ebe10a_1_0">
            <a:extLst>
              <a:ext uri="{FF2B5EF4-FFF2-40B4-BE49-F238E27FC236}">
                <a16:creationId xmlns:a16="http://schemas.microsoft.com/office/drawing/2014/main" id="{10C8E8A4-A137-4025-908D-2B8D4B5BD7AA}"/>
              </a:ext>
            </a:extLst>
          </p:cNvPr>
          <p:cNvPicPr preferRelativeResize="0">
            <a:picLocks noGrp="1"/>
          </p:cNvPicPr>
          <p:nvPr>
            <p:ph type="pic" sz="quarter" idx="15"/>
          </p:nvPr>
        </p:nvPicPr>
        <p:blipFill rotWithShape="1">
          <a:blip r:embed="rId3">
            <a:alphaModFix/>
          </a:blip>
          <a:srcRect l="23236" r="23236"/>
          <a:stretch/>
        </p:blipFill>
        <p:spPr>
          <a:xfrm>
            <a:off x="6805295" y="0"/>
            <a:ext cx="5386705" cy="6156960"/>
          </a:xfrm>
          <a:prstGeom prst="rect">
            <a:avLst/>
          </a:prstGeom>
          <a:noFill/>
          <a:ln>
            <a:noFill/>
          </a:ln>
        </p:spPr>
      </p:pic>
      <p:sp>
        <p:nvSpPr>
          <p:cNvPr id="9" name="Google Shape;141;g28ce9ebe10a_1_0">
            <a:extLst>
              <a:ext uri="{FF2B5EF4-FFF2-40B4-BE49-F238E27FC236}">
                <a16:creationId xmlns:a16="http://schemas.microsoft.com/office/drawing/2014/main" id="{DAF2F25A-0DE8-4DC4-9962-C57B9150724F}"/>
              </a:ext>
            </a:extLst>
          </p:cNvPr>
          <p:cNvSpPr txBox="1"/>
          <p:nvPr/>
        </p:nvSpPr>
        <p:spPr>
          <a:xfrm>
            <a:off x="6805295" y="5810760"/>
            <a:ext cx="300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dirty="0"/>
              <a:t>Photograph: Anna Gordon/The Guardian</a:t>
            </a:r>
            <a:endParaRPr dirty="0"/>
          </a:p>
        </p:txBody>
      </p:sp>
    </p:spTree>
    <p:extLst>
      <p:ext uri="{BB962C8B-B14F-4D97-AF65-F5344CB8AC3E}">
        <p14:creationId xmlns:p14="http://schemas.microsoft.com/office/powerpoint/2010/main" val="118722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World Needs Neurodiversity: Unusual Times Call For ...">
            <a:extLst>
              <a:ext uri="{FF2B5EF4-FFF2-40B4-BE49-F238E27FC236}">
                <a16:creationId xmlns:a16="http://schemas.microsoft.com/office/drawing/2014/main" id="{FEAE6061-878A-4860-8661-9AF912592447}"/>
              </a:ext>
            </a:extLst>
          </p:cNvPr>
          <p:cNvPicPr>
            <a:picLocks noGrp="1" noChangeAspect="1" noChangeArrowheads="1"/>
          </p:cNvPicPr>
          <p:nvPr>
            <p:ph type="tbl" sz="quarter" idx="10"/>
          </p:nvPr>
        </p:nvPicPr>
        <p:blipFill>
          <a:blip r:embed="rId2">
            <a:extLst>
              <a:ext uri="{28A0092B-C50C-407E-A947-70E740481C1C}">
                <a14:useLocalDpi xmlns:a14="http://schemas.microsoft.com/office/drawing/2010/main" val="0"/>
              </a:ext>
            </a:extLst>
          </a:blip>
          <a:stretch>
            <a:fillRect/>
          </a:stretch>
        </p:blipFill>
        <p:spPr bwMode="auto">
          <a:xfrm>
            <a:off x="3013166" y="0"/>
            <a:ext cx="9178835" cy="61415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DD1ACD9-391B-4970-8AF4-75B2B644EAA8}"/>
              </a:ext>
            </a:extLst>
          </p:cNvPr>
          <p:cNvSpPr>
            <a:spLocks noGrp="1"/>
          </p:cNvSpPr>
          <p:nvPr>
            <p:ph type="title"/>
          </p:nvPr>
        </p:nvSpPr>
        <p:spPr/>
        <p:txBody>
          <a:bodyPr anchor="b"/>
          <a:lstStyle/>
          <a:p>
            <a:r>
              <a:rPr lang="en-US" dirty="0"/>
              <a:t>Strengths of </a:t>
            </a:r>
            <a:br>
              <a:rPr lang="en-US" dirty="0"/>
            </a:br>
            <a:r>
              <a:rPr lang="en-US" dirty="0"/>
              <a:t>Neurodiversity</a:t>
            </a:r>
          </a:p>
        </p:txBody>
      </p:sp>
    </p:spTree>
    <p:extLst>
      <p:ext uri="{BB962C8B-B14F-4D97-AF65-F5344CB8AC3E}">
        <p14:creationId xmlns:p14="http://schemas.microsoft.com/office/powerpoint/2010/main" val="258559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51;g28ce9ebe10a_1_36">
            <a:extLst>
              <a:ext uri="{FF2B5EF4-FFF2-40B4-BE49-F238E27FC236}">
                <a16:creationId xmlns:a16="http://schemas.microsoft.com/office/drawing/2014/main" id="{F7A38153-1CDE-4BFF-8523-E40F00041A52}"/>
              </a:ext>
            </a:extLst>
          </p:cNvPr>
          <p:cNvPicPr preferRelativeResize="0"/>
          <p:nvPr/>
        </p:nvPicPr>
        <p:blipFill>
          <a:blip r:embed="rId2">
            <a:alphaModFix/>
          </a:blip>
          <a:stretch>
            <a:fillRect/>
          </a:stretch>
        </p:blipFill>
        <p:spPr>
          <a:xfrm>
            <a:off x="1682767" y="0"/>
            <a:ext cx="8826465" cy="6148250"/>
          </a:xfrm>
          <a:prstGeom prst="rect">
            <a:avLst/>
          </a:prstGeom>
          <a:noFill/>
          <a:ln>
            <a:noFill/>
          </a:ln>
        </p:spPr>
      </p:pic>
      <p:sp>
        <p:nvSpPr>
          <p:cNvPr id="5" name="Rectangle 4">
            <a:extLst>
              <a:ext uri="{FF2B5EF4-FFF2-40B4-BE49-F238E27FC236}">
                <a16:creationId xmlns:a16="http://schemas.microsoft.com/office/drawing/2014/main" id="{81E610AC-A037-488F-B1CD-86D0DA6AB36E}"/>
              </a:ext>
            </a:extLst>
          </p:cNvPr>
          <p:cNvSpPr/>
          <p:nvPr/>
        </p:nvSpPr>
        <p:spPr>
          <a:xfrm>
            <a:off x="548640" y="1898469"/>
            <a:ext cx="1125418" cy="4789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20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A8BE-B6CC-4456-90D2-3C300086F9AD}"/>
              </a:ext>
            </a:extLst>
          </p:cNvPr>
          <p:cNvSpPr>
            <a:spLocks noGrp="1"/>
          </p:cNvSpPr>
          <p:nvPr>
            <p:ph type="title"/>
          </p:nvPr>
        </p:nvSpPr>
        <p:spPr/>
        <p:txBody>
          <a:bodyPr/>
          <a:lstStyle/>
          <a:p>
            <a:r>
              <a:rPr lang="en-US" dirty="0"/>
              <a:t>Getting to know individuals with ASD</a:t>
            </a:r>
          </a:p>
        </p:txBody>
      </p:sp>
      <p:pic>
        <p:nvPicPr>
          <p:cNvPr id="4" name="Table Placeholder 3">
            <a:hlinkClick r:id="rId3"/>
            <a:extLst>
              <a:ext uri="{FF2B5EF4-FFF2-40B4-BE49-F238E27FC236}">
                <a16:creationId xmlns:a16="http://schemas.microsoft.com/office/drawing/2014/main" id="{1B141AF9-FD59-4A0D-8B45-046C106CCACC}"/>
              </a:ext>
            </a:extLst>
          </p:cNvPr>
          <p:cNvPicPr>
            <a:picLocks noGrp="1" noChangeAspect="1"/>
          </p:cNvPicPr>
          <p:nvPr>
            <p:ph type="tbl" sz="quarter" idx="10"/>
          </p:nvPr>
        </p:nvPicPr>
        <p:blipFill rotWithShape="1">
          <a:blip r:embed="rId4"/>
          <a:srcRect t="3469" r="1769"/>
          <a:stretch/>
        </p:blipFill>
        <p:spPr>
          <a:xfrm>
            <a:off x="4084028" y="2060142"/>
            <a:ext cx="6671349" cy="39880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1748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0755D-8F28-4370-BAA2-D75AE1034845}"/>
              </a:ext>
            </a:extLst>
          </p:cNvPr>
          <p:cNvSpPr>
            <a:spLocks noGrp="1"/>
          </p:cNvSpPr>
          <p:nvPr>
            <p:ph type="title"/>
          </p:nvPr>
        </p:nvSpPr>
        <p:spPr/>
        <p:txBody>
          <a:bodyPr/>
          <a:lstStyle/>
          <a:p>
            <a:r>
              <a:rPr lang="en-US" dirty="0"/>
              <a:t>Autism Spectrum Disorder</a:t>
            </a:r>
          </a:p>
        </p:txBody>
      </p:sp>
      <p:sp>
        <p:nvSpPr>
          <p:cNvPr id="5" name="Content Placeholder 4">
            <a:extLst>
              <a:ext uri="{FF2B5EF4-FFF2-40B4-BE49-F238E27FC236}">
                <a16:creationId xmlns:a16="http://schemas.microsoft.com/office/drawing/2014/main" id="{8FD88947-E5FC-4049-AAD8-AD7BDB60FFE0}"/>
              </a:ext>
            </a:extLst>
          </p:cNvPr>
          <p:cNvSpPr>
            <a:spLocks noGrp="1"/>
          </p:cNvSpPr>
          <p:nvPr>
            <p:ph sz="quarter" idx="13"/>
          </p:nvPr>
        </p:nvSpPr>
        <p:spPr/>
        <p:txBody>
          <a:bodyPr>
            <a:normAutofit/>
          </a:bodyPr>
          <a:lstStyle/>
          <a:p>
            <a:pPr marL="0" indent="0">
              <a:buNone/>
            </a:pPr>
            <a:r>
              <a:rPr lang="en-US" dirty="0"/>
              <a:t>Symptoms develop as early as the first year of life and typically become more apparent by age 2. </a:t>
            </a:r>
          </a:p>
          <a:p>
            <a:pPr marL="0" indent="0">
              <a:buNone/>
            </a:pPr>
            <a:endParaRPr lang="en-US" dirty="0"/>
          </a:p>
          <a:p>
            <a:pPr marL="0" indent="0">
              <a:buNone/>
            </a:pPr>
            <a:r>
              <a:rPr lang="en-US" dirty="0"/>
              <a:t>Life-long neurodevelopmental condition with delays or challenges that occur throughout development and can affect a variety of skills (social, emotional, communication, cognitive):</a:t>
            </a:r>
          </a:p>
          <a:p>
            <a:pPr lvl="1"/>
            <a:r>
              <a:rPr lang="en-US" dirty="0"/>
              <a:t>Social communication/social interaction</a:t>
            </a:r>
          </a:p>
          <a:p>
            <a:pPr lvl="1"/>
            <a:r>
              <a:rPr lang="en-US" dirty="0"/>
              <a:t>Restricted interests and repetitive behaviors</a:t>
            </a:r>
          </a:p>
          <a:p>
            <a:endParaRPr lang="en-US" dirty="0"/>
          </a:p>
          <a:p>
            <a:endParaRPr lang="en-US" dirty="0"/>
          </a:p>
        </p:txBody>
      </p:sp>
    </p:spTree>
    <p:extLst>
      <p:ext uri="{BB962C8B-B14F-4D97-AF65-F5344CB8AC3E}">
        <p14:creationId xmlns:p14="http://schemas.microsoft.com/office/powerpoint/2010/main" val="938624996"/>
      </p:ext>
    </p:extLst>
  </p:cSld>
  <p:clrMapOvr>
    <a:masterClrMapping/>
  </p:clrMapOvr>
</p:sld>
</file>

<file path=ppt/theme/theme1.xml><?xml version="1.0" encoding="utf-8"?>
<a:theme xmlns:a="http://schemas.openxmlformats.org/drawingml/2006/main" name="Custom">
  <a:themeElements>
    <a:clrScheme name="Custom 2">
      <a:dk1>
        <a:sysClr val="windowText" lastClr="000000"/>
      </a:dk1>
      <a:lt1>
        <a:sysClr val="window" lastClr="FFFFFF"/>
      </a:lt1>
      <a:dk2>
        <a:srgbClr val="373545"/>
      </a:dk2>
      <a:lt2>
        <a:srgbClr val="CEDBE6"/>
      </a:lt2>
      <a:accent1>
        <a:srgbClr val="266F8B"/>
      </a:accent1>
      <a:accent2>
        <a:srgbClr val="7FC1DB"/>
      </a:accent2>
      <a:accent3>
        <a:srgbClr val="A9D5E7"/>
      </a:accent3>
      <a:accent4>
        <a:srgbClr val="7A8C8E"/>
      </a:accent4>
      <a:accent5>
        <a:srgbClr val="84ACB6"/>
      </a:accent5>
      <a:accent6>
        <a:srgbClr val="0070C0"/>
      </a:accent6>
      <a:hlink>
        <a:srgbClr val="1C6294"/>
      </a:hlink>
      <a:folHlink>
        <a:srgbClr val="9F6715"/>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230e9df3-be65-4c73-a93b-d1236ebd677e"/>
    <ds:schemaRef ds:uri="http://schemas.microsoft.com/sharepoint/v3"/>
    <ds:schemaRef ds:uri="http://purl.org/dc/elements/1.1/"/>
    <ds:schemaRef ds:uri="16c05727-aa75-4e4a-9b5f-8a80a1165891"/>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{DC3B554C-4307-4FB0-84F6-8A5FC87AA10F}TFd3b75063-ff25-434d-b12c-efeaf07d16c3292f62b5_win32-75a75c970d8e</Template>
  <TotalTime>1725</TotalTime>
  <Words>1453</Words>
  <Application>Microsoft Office PowerPoint</Application>
  <PresentationFormat>Widescreen</PresentationFormat>
  <Paragraphs>181</Paragraphs>
  <Slides>36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Franklin Gothic Book</vt:lpstr>
      <vt:lpstr>Franklin Gothic Demi</vt:lpstr>
      <vt:lpstr>Open Sans</vt:lpstr>
      <vt:lpstr>Wingdings</vt:lpstr>
      <vt:lpstr>Custom</vt:lpstr>
      <vt:lpstr>Communicating with Neurodiverse Populations in an Emergency</vt:lpstr>
      <vt:lpstr>Agenda</vt:lpstr>
      <vt:lpstr>Conference Introductions</vt:lpstr>
      <vt:lpstr>Defining Neurodiversity</vt:lpstr>
      <vt:lpstr>Neurodivergent vs. Neurotypical</vt:lpstr>
      <vt:lpstr>Strengths of  Neurodiversity</vt:lpstr>
      <vt:lpstr>PowerPoint Presentation</vt:lpstr>
      <vt:lpstr>Getting to know individuals with ASD</vt:lpstr>
      <vt:lpstr>Autism Spectrum Disorder</vt:lpstr>
      <vt:lpstr>PowerPoint Presentation</vt:lpstr>
      <vt:lpstr>Communicating via electronic devices</vt:lpstr>
      <vt:lpstr>Supporting Communication</vt:lpstr>
      <vt:lpstr>Communication styles</vt:lpstr>
      <vt:lpstr>Non-verbal Communication</vt:lpstr>
      <vt:lpstr>Communication strategies</vt:lpstr>
      <vt:lpstr>Slow down/allow processing time</vt:lpstr>
      <vt:lpstr>Make it visual</vt:lpstr>
      <vt:lpstr>Make it personal</vt:lpstr>
      <vt:lpstr>How should we be giving instructions?</vt:lpstr>
      <vt:lpstr>Keep it positive</vt:lpstr>
      <vt:lpstr>Avoid confusing language</vt:lpstr>
      <vt:lpstr>Accommodating Sensory Differences</vt:lpstr>
      <vt:lpstr>Sensory processing</vt:lpstr>
      <vt:lpstr>Proprioception</vt:lpstr>
      <vt:lpstr>Tactile</vt:lpstr>
      <vt:lpstr>Auditory</vt:lpstr>
      <vt:lpstr>Visual</vt:lpstr>
      <vt:lpstr>Taste and Smell</vt:lpstr>
      <vt:lpstr>Activities that are alerting to the  nervous system</vt:lpstr>
      <vt:lpstr>Activities that are calming to the  nervous system</vt:lpstr>
      <vt:lpstr>Common fine motor challenges</vt:lpstr>
      <vt:lpstr>Fine motor adaptations</vt:lpstr>
      <vt:lpstr>Consideration of social skills</vt:lpstr>
      <vt:lpstr>Responding to challenging behaviors</vt:lpstr>
      <vt:lpstr>Emotion regulation strategy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Beth Skarote</dc:creator>
  <cp:lastModifiedBy>Sarah Hardy</cp:lastModifiedBy>
  <cp:revision>23</cp:revision>
  <dcterms:created xsi:type="dcterms:W3CDTF">2026-01-13T13:24:45Z</dcterms:created>
  <dcterms:modified xsi:type="dcterms:W3CDTF">2026-04-21T14:26:33Z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