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5"/>
  </p:notesMasterIdLst>
  <p:handoutMasterIdLst>
    <p:handoutMasterId r:id="rId36"/>
  </p:handoutMasterIdLst>
  <p:sldIdLst>
    <p:sldId id="410" r:id="rId5"/>
    <p:sldId id="1408" r:id="rId6"/>
    <p:sldId id="1409" r:id="rId7"/>
    <p:sldId id="1410" r:id="rId8"/>
    <p:sldId id="415" r:id="rId9"/>
    <p:sldId id="420" r:id="rId10"/>
    <p:sldId id="1411" r:id="rId11"/>
    <p:sldId id="256" r:id="rId12"/>
    <p:sldId id="257" r:id="rId13"/>
    <p:sldId id="258" r:id="rId14"/>
    <p:sldId id="259" r:id="rId15"/>
    <p:sldId id="260" r:id="rId16"/>
    <p:sldId id="1412" r:id="rId17"/>
    <p:sldId id="261" r:id="rId18"/>
    <p:sldId id="1413" r:id="rId19"/>
    <p:sldId id="1386" r:id="rId20"/>
    <p:sldId id="1390" r:id="rId21"/>
    <p:sldId id="1403" r:id="rId22"/>
    <p:sldId id="1404" r:id="rId23"/>
    <p:sldId id="1393" r:id="rId24"/>
    <p:sldId id="1388" r:id="rId25"/>
    <p:sldId id="1395" r:id="rId26"/>
    <p:sldId id="1399" r:id="rId27"/>
    <p:sldId id="1402" r:id="rId28"/>
    <p:sldId id="1397" r:id="rId29"/>
    <p:sldId id="1392" r:id="rId30"/>
    <p:sldId id="1406" r:id="rId31"/>
    <p:sldId id="1396" r:id="rId32"/>
    <p:sldId id="1384" r:id="rId33"/>
    <p:sldId id="13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1C30D67-99BE-3FCF-78D9-CC950A36C517}" name="Zsampar, Tova" initials="TZ" userId="S::tova.zsampar@redcross.org::ce2588a5-a059-4260-a843-18eed2c93c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p:cViewPr varScale="1">
        <p:scale>
          <a:sx n="107" d="100"/>
          <a:sy n="107" d="100"/>
        </p:scale>
        <p:origin x="708"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34F1B-28FD-4A53-9F63-4068E79AD15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BA285094-CBFD-4680-9D23-1B079A142BAE}">
      <dgm:prSet phldrT="[Text]"/>
      <dgm:spPr>
        <a:solidFill>
          <a:schemeClr val="tx1">
            <a:lumMod val="50000"/>
          </a:schemeClr>
        </a:solidFill>
      </dgm:spPr>
      <dgm:t>
        <a:bodyPr/>
        <a:lstStyle/>
        <a:p>
          <a:r>
            <a:rPr lang="en-US" dirty="0"/>
            <a:t>Whole Community</a:t>
          </a:r>
        </a:p>
      </dgm:t>
    </dgm:pt>
    <dgm:pt modelId="{1681E9E1-5172-4D48-B6E0-9C80E77A4E95}" type="parTrans" cxnId="{7F4C9922-6171-4462-96DF-20F4D89EDEC1}">
      <dgm:prSet/>
      <dgm:spPr/>
      <dgm:t>
        <a:bodyPr/>
        <a:lstStyle/>
        <a:p>
          <a:endParaRPr lang="en-US"/>
        </a:p>
      </dgm:t>
    </dgm:pt>
    <dgm:pt modelId="{8B98CBEB-3846-49DA-85F3-B5718754EA74}" type="sibTrans" cxnId="{7F4C9922-6171-4462-96DF-20F4D89EDEC1}">
      <dgm:prSet/>
      <dgm:spPr/>
      <dgm:t>
        <a:bodyPr/>
        <a:lstStyle/>
        <a:p>
          <a:endParaRPr lang="en-US"/>
        </a:p>
      </dgm:t>
    </dgm:pt>
    <dgm:pt modelId="{BE8BC0E0-367E-4797-957B-CB957C17C1E5}">
      <dgm:prSet phldrT="[Text]"/>
      <dgm:spPr>
        <a:solidFill>
          <a:srgbClr val="C00000"/>
        </a:solidFill>
      </dgm:spPr>
      <dgm:t>
        <a:bodyPr/>
        <a:lstStyle/>
        <a:p>
          <a:r>
            <a:rPr lang="en-US" dirty="0"/>
            <a:t>Unified Command </a:t>
          </a:r>
        </a:p>
      </dgm:t>
    </dgm:pt>
    <dgm:pt modelId="{0685D38A-666F-4362-A85B-406495F82F34}" type="parTrans" cxnId="{2980DA40-521F-4C92-9AA9-B8E8E7770DE9}">
      <dgm:prSet/>
      <dgm:spPr/>
      <dgm:t>
        <a:bodyPr/>
        <a:lstStyle/>
        <a:p>
          <a:endParaRPr lang="en-US"/>
        </a:p>
      </dgm:t>
    </dgm:pt>
    <dgm:pt modelId="{C99EF5A0-1B26-44C1-A7E7-5EBA91E3921B}" type="sibTrans" cxnId="{2980DA40-521F-4C92-9AA9-B8E8E7770DE9}">
      <dgm:prSet/>
      <dgm:spPr/>
      <dgm:t>
        <a:bodyPr/>
        <a:lstStyle/>
        <a:p>
          <a:endParaRPr lang="en-US"/>
        </a:p>
      </dgm:t>
    </dgm:pt>
    <dgm:pt modelId="{A3E9A58B-306C-4ECF-AD26-8D8C8C030C99}">
      <dgm:prSet phldrT="[Text]"/>
      <dgm:spPr>
        <a:solidFill>
          <a:srgbClr val="C00000"/>
        </a:solidFill>
      </dgm:spPr>
      <dgm:t>
        <a:bodyPr/>
        <a:lstStyle/>
        <a:p>
          <a:r>
            <a:rPr lang="en-US" dirty="0"/>
            <a:t>Integrated Response</a:t>
          </a:r>
        </a:p>
        <a:p>
          <a:endParaRPr lang="en-US" dirty="0"/>
        </a:p>
      </dgm:t>
    </dgm:pt>
    <dgm:pt modelId="{BDC488CE-CB83-45F7-BC2F-777335CB9B9C}" type="parTrans" cxnId="{AED163D8-4509-438B-8B34-D6B67B74CDB9}">
      <dgm:prSet/>
      <dgm:spPr/>
      <dgm:t>
        <a:bodyPr/>
        <a:lstStyle/>
        <a:p>
          <a:endParaRPr lang="en-US"/>
        </a:p>
      </dgm:t>
    </dgm:pt>
    <dgm:pt modelId="{F2123B5F-E3DE-41FB-BE27-CD614C7F3CE2}" type="sibTrans" cxnId="{AED163D8-4509-438B-8B34-D6B67B74CDB9}">
      <dgm:prSet/>
      <dgm:spPr/>
      <dgm:t>
        <a:bodyPr/>
        <a:lstStyle/>
        <a:p>
          <a:endParaRPr lang="en-US"/>
        </a:p>
      </dgm:t>
    </dgm:pt>
    <dgm:pt modelId="{F87A02EC-78B0-4AD7-A62D-059A94569F6A}">
      <dgm:prSet phldrT="[Text]"/>
      <dgm:spPr>
        <a:solidFill>
          <a:schemeClr val="tx1">
            <a:lumMod val="50000"/>
          </a:schemeClr>
        </a:solidFill>
      </dgm:spPr>
      <dgm:t>
        <a:bodyPr/>
        <a:lstStyle/>
        <a:p>
          <a:r>
            <a:rPr lang="en-US" dirty="0"/>
            <a:t>Planned Recovery</a:t>
          </a:r>
        </a:p>
        <a:p>
          <a:endParaRPr lang="en-US" dirty="0"/>
        </a:p>
      </dgm:t>
    </dgm:pt>
    <dgm:pt modelId="{7FCC3B6A-B6C2-42D9-8DD6-32DDF7C577F5}" type="parTrans" cxnId="{A03AD221-F4DB-4BFA-A129-EC2B3E8F8EAD}">
      <dgm:prSet/>
      <dgm:spPr/>
      <dgm:t>
        <a:bodyPr/>
        <a:lstStyle/>
        <a:p>
          <a:endParaRPr lang="en-US"/>
        </a:p>
      </dgm:t>
    </dgm:pt>
    <dgm:pt modelId="{B7D29E81-116C-454F-A088-1205838AF042}" type="sibTrans" cxnId="{A03AD221-F4DB-4BFA-A129-EC2B3E8F8EAD}">
      <dgm:prSet/>
      <dgm:spPr/>
      <dgm:t>
        <a:bodyPr/>
        <a:lstStyle/>
        <a:p>
          <a:endParaRPr lang="en-US"/>
        </a:p>
      </dgm:t>
    </dgm:pt>
    <dgm:pt modelId="{FD48DE83-1873-49AC-A9EA-F62446814076}">
      <dgm:prSet phldrT="[Text]" custT="1"/>
      <dgm:spPr>
        <a:solidFill>
          <a:schemeClr val="bg2">
            <a:lumMod val="90000"/>
          </a:schemeClr>
        </a:solidFill>
      </dgm:spPr>
      <dgm:t>
        <a:bodyPr/>
        <a:lstStyle/>
        <a:p>
          <a:endParaRPr lang="en-US" sz="4000" b="1" dirty="0">
            <a:solidFill>
              <a:schemeClr val="tx1"/>
            </a:solidFill>
          </a:endParaRPr>
        </a:p>
      </dgm:t>
    </dgm:pt>
    <dgm:pt modelId="{79C18F1A-9316-4426-B9B3-B3AE2D451494}" type="sibTrans" cxnId="{CDCFC15A-2874-45B4-B605-29F49298DC32}">
      <dgm:prSet/>
      <dgm:spPr/>
      <dgm:t>
        <a:bodyPr/>
        <a:lstStyle/>
        <a:p>
          <a:endParaRPr lang="en-US"/>
        </a:p>
      </dgm:t>
    </dgm:pt>
    <dgm:pt modelId="{ADD6441E-D144-4F4C-8138-ECA1BE324D24}" type="parTrans" cxnId="{CDCFC15A-2874-45B4-B605-29F49298DC32}">
      <dgm:prSet/>
      <dgm:spPr/>
      <dgm:t>
        <a:bodyPr/>
        <a:lstStyle/>
        <a:p>
          <a:endParaRPr lang="en-US"/>
        </a:p>
      </dgm:t>
    </dgm:pt>
    <dgm:pt modelId="{1B911332-316F-4BAF-A4D2-5D2D05EE789F}" type="pres">
      <dgm:prSet presAssocID="{FFC34F1B-28FD-4A53-9F63-4068E79AD150}" presName="diagram" presStyleCnt="0">
        <dgm:presLayoutVars>
          <dgm:chMax val="1"/>
          <dgm:dir/>
          <dgm:animLvl val="ctr"/>
          <dgm:resizeHandles val="exact"/>
        </dgm:presLayoutVars>
      </dgm:prSet>
      <dgm:spPr/>
    </dgm:pt>
    <dgm:pt modelId="{4B2D3840-A86C-4D18-AB41-D8AE2754A7A3}" type="pres">
      <dgm:prSet presAssocID="{FFC34F1B-28FD-4A53-9F63-4068E79AD150}" presName="matrix" presStyleCnt="0"/>
      <dgm:spPr/>
    </dgm:pt>
    <dgm:pt modelId="{697078F3-5466-4339-B7AF-4DA7EE2DA609}" type="pres">
      <dgm:prSet presAssocID="{FFC34F1B-28FD-4A53-9F63-4068E79AD150}" presName="tile1" presStyleLbl="node1" presStyleIdx="0" presStyleCnt="4" custLinFactNeighborY="794"/>
      <dgm:spPr/>
    </dgm:pt>
    <dgm:pt modelId="{6D005626-8804-4332-8542-D6F676C6B98E}" type="pres">
      <dgm:prSet presAssocID="{FFC34F1B-28FD-4A53-9F63-4068E79AD150}" presName="tile1text" presStyleLbl="node1" presStyleIdx="0" presStyleCnt="4">
        <dgm:presLayoutVars>
          <dgm:chMax val="0"/>
          <dgm:chPref val="0"/>
          <dgm:bulletEnabled val="1"/>
        </dgm:presLayoutVars>
      </dgm:prSet>
      <dgm:spPr/>
    </dgm:pt>
    <dgm:pt modelId="{DD5455B0-5A1A-4523-B368-DB499AF1D560}" type="pres">
      <dgm:prSet presAssocID="{FFC34F1B-28FD-4A53-9F63-4068E79AD150}" presName="tile2" presStyleLbl="node1" presStyleIdx="1" presStyleCnt="4"/>
      <dgm:spPr/>
    </dgm:pt>
    <dgm:pt modelId="{990C02E1-268C-440C-B388-2EBCC90A4804}" type="pres">
      <dgm:prSet presAssocID="{FFC34F1B-28FD-4A53-9F63-4068E79AD150}" presName="tile2text" presStyleLbl="node1" presStyleIdx="1" presStyleCnt="4">
        <dgm:presLayoutVars>
          <dgm:chMax val="0"/>
          <dgm:chPref val="0"/>
          <dgm:bulletEnabled val="1"/>
        </dgm:presLayoutVars>
      </dgm:prSet>
      <dgm:spPr/>
    </dgm:pt>
    <dgm:pt modelId="{ACAB2DCD-E4F7-42F6-8E4D-3FFA936480A2}" type="pres">
      <dgm:prSet presAssocID="{FFC34F1B-28FD-4A53-9F63-4068E79AD150}" presName="tile3" presStyleLbl="node1" presStyleIdx="2" presStyleCnt="4"/>
      <dgm:spPr/>
    </dgm:pt>
    <dgm:pt modelId="{D1D667CE-3CC8-4105-89AD-69D6BFD6E762}" type="pres">
      <dgm:prSet presAssocID="{FFC34F1B-28FD-4A53-9F63-4068E79AD150}" presName="tile3text" presStyleLbl="node1" presStyleIdx="2" presStyleCnt="4">
        <dgm:presLayoutVars>
          <dgm:chMax val="0"/>
          <dgm:chPref val="0"/>
          <dgm:bulletEnabled val="1"/>
        </dgm:presLayoutVars>
      </dgm:prSet>
      <dgm:spPr/>
    </dgm:pt>
    <dgm:pt modelId="{98DCFBD2-990A-4AB8-B0C6-28C85B803FB8}" type="pres">
      <dgm:prSet presAssocID="{FFC34F1B-28FD-4A53-9F63-4068E79AD150}" presName="tile4" presStyleLbl="node1" presStyleIdx="3" presStyleCnt="4" custLinFactNeighborY="397"/>
      <dgm:spPr/>
    </dgm:pt>
    <dgm:pt modelId="{48A59116-AB33-4E9A-8B70-2D14B1B0411E}" type="pres">
      <dgm:prSet presAssocID="{FFC34F1B-28FD-4A53-9F63-4068E79AD150}" presName="tile4text" presStyleLbl="node1" presStyleIdx="3" presStyleCnt="4">
        <dgm:presLayoutVars>
          <dgm:chMax val="0"/>
          <dgm:chPref val="0"/>
          <dgm:bulletEnabled val="1"/>
        </dgm:presLayoutVars>
      </dgm:prSet>
      <dgm:spPr/>
    </dgm:pt>
    <dgm:pt modelId="{7F6C2FB7-8E6A-4C0E-9891-229EB048C474}" type="pres">
      <dgm:prSet presAssocID="{FFC34F1B-28FD-4A53-9F63-4068E79AD150}" presName="centerTile" presStyleLbl="fgShp" presStyleIdx="0" presStyleCnt="1" custFlipVert="0" custFlipHor="0" custScaleX="33502" custScaleY="4207" custLinFactX="100000" custLinFactY="-86148" custLinFactNeighborX="135185" custLinFactNeighborY="-100000">
        <dgm:presLayoutVars>
          <dgm:chMax val="0"/>
          <dgm:chPref val="0"/>
        </dgm:presLayoutVars>
      </dgm:prSet>
      <dgm:spPr/>
    </dgm:pt>
  </dgm:ptLst>
  <dgm:cxnLst>
    <dgm:cxn modelId="{A9ACC714-27CB-4EE7-A447-9AFDC9281E9D}" type="presOf" srcId="{A3E9A58B-306C-4ECF-AD26-8D8C8C030C99}" destId="{D1D667CE-3CC8-4105-89AD-69D6BFD6E762}" srcOrd="1" destOrd="0" presId="urn:microsoft.com/office/officeart/2005/8/layout/matrix1"/>
    <dgm:cxn modelId="{A03AD221-F4DB-4BFA-A129-EC2B3E8F8EAD}" srcId="{FD48DE83-1873-49AC-A9EA-F62446814076}" destId="{F87A02EC-78B0-4AD7-A62D-059A94569F6A}" srcOrd="3" destOrd="0" parTransId="{7FCC3B6A-B6C2-42D9-8DD6-32DDF7C577F5}" sibTransId="{B7D29E81-116C-454F-A088-1205838AF042}"/>
    <dgm:cxn modelId="{7F4C9922-6171-4462-96DF-20F4D89EDEC1}" srcId="{FD48DE83-1873-49AC-A9EA-F62446814076}" destId="{BA285094-CBFD-4680-9D23-1B079A142BAE}" srcOrd="0" destOrd="0" parTransId="{1681E9E1-5172-4D48-B6E0-9C80E77A4E95}" sibTransId="{8B98CBEB-3846-49DA-85F3-B5718754EA74}"/>
    <dgm:cxn modelId="{8E6FE828-B3B1-4CD0-8A5C-4AFADAD330C1}" type="presOf" srcId="{A3E9A58B-306C-4ECF-AD26-8D8C8C030C99}" destId="{ACAB2DCD-E4F7-42F6-8E4D-3FFA936480A2}" srcOrd="0" destOrd="0" presId="urn:microsoft.com/office/officeart/2005/8/layout/matrix1"/>
    <dgm:cxn modelId="{AE06342C-AEA9-4263-99B0-BED50BA197B4}" type="presOf" srcId="{F87A02EC-78B0-4AD7-A62D-059A94569F6A}" destId="{98DCFBD2-990A-4AB8-B0C6-28C85B803FB8}" srcOrd="0" destOrd="0" presId="urn:microsoft.com/office/officeart/2005/8/layout/matrix1"/>
    <dgm:cxn modelId="{3E973B3F-18B3-4B79-ABAE-D44915E8CC85}" type="presOf" srcId="{FD48DE83-1873-49AC-A9EA-F62446814076}" destId="{7F6C2FB7-8E6A-4C0E-9891-229EB048C474}" srcOrd="0" destOrd="0" presId="urn:microsoft.com/office/officeart/2005/8/layout/matrix1"/>
    <dgm:cxn modelId="{2980DA40-521F-4C92-9AA9-B8E8E7770DE9}" srcId="{FD48DE83-1873-49AC-A9EA-F62446814076}" destId="{BE8BC0E0-367E-4797-957B-CB957C17C1E5}" srcOrd="1" destOrd="0" parTransId="{0685D38A-666F-4362-A85B-406495F82F34}" sibTransId="{C99EF5A0-1B26-44C1-A7E7-5EBA91E3921B}"/>
    <dgm:cxn modelId="{AF12B658-713C-49FF-8062-BDC34D91B7E3}" type="presOf" srcId="{BA285094-CBFD-4680-9D23-1B079A142BAE}" destId="{697078F3-5466-4339-B7AF-4DA7EE2DA609}" srcOrd="0" destOrd="0" presId="urn:microsoft.com/office/officeart/2005/8/layout/matrix1"/>
    <dgm:cxn modelId="{CDCFC15A-2874-45B4-B605-29F49298DC32}" srcId="{FFC34F1B-28FD-4A53-9F63-4068E79AD150}" destId="{FD48DE83-1873-49AC-A9EA-F62446814076}" srcOrd="0" destOrd="0" parTransId="{ADD6441E-D144-4F4C-8138-ECA1BE324D24}" sibTransId="{79C18F1A-9316-4426-B9B3-B3AE2D451494}"/>
    <dgm:cxn modelId="{E9B55BAB-C911-4642-A6B6-867DAD9E7510}" type="presOf" srcId="{BA285094-CBFD-4680-9D23-1B079A142BAE}" destId="{6D005626-8804-4332-8542-D6F676C6B98E}" srcOrd="1" destOrd="0" presId="urn:microsoft.com/office/officeart/2005/8/layout/matrix1"/>
    <dgm:cxn modelId="{98B6BBBC-CD23-43D1-92DB-435B4C22536A}" type="presOf" srcId="{F87A02EC-78B0-4AD7-A62D-059A94569F6A}" destId="{48A59116-AB33-4E9A-8B70-2D14B1B0411E}" srcOrd="1" destOrd="0" presId="urn:microsoft.com/office/officeart/2005/8/layout/matrix1"/>
    <dgm:cxn modelId="{AED163D8-4509-438B-8B34-D6B67B74CDB9}" srcId="{FD48DE83-1873-49AC-A9EA-F62446814076}" destId="{A3E9A58B-306C-4ECF-AD26-8D8C8C030C99}" srcOrd="2" destOrd="0" parTransId="{BDC488CE-CB83-45F7-BC2F-777335CB9B9C}" sibTransId="{F2123B5F-E3DE-41FB-BE27-CD614C7F3CE2}"/>
    <dgm:cxn modelId="{76B046D8-C504-4313-838F-ABB846B7ADE6}" type="presOf" srcId="{BE8BC0E0-367E-4797-957B-CB957C17C1E5}" destId="{990C02E1-268C-440C-B388-2EBCC90A4804}" srcOrd="1" destOrd="0" presId="urn:microsoft.com/office/officeart/2005/8/layout/matrix1"/>
    <dgm:cxn modelId="{DAB4E0DC-70F7-45A2-AF5D-3693B82320BE}" type="presOf" srcId="{BE8BC0E0-367E-4797-957B-CB957C17C1E5}" destId="{DD5455B0-5A1A-4523-B368-DB499AF1D560}" srcOrd="0" destOrd="0" presId="urn:microsoft.com/office/officeart/2005/8/layout/matrix1"/>
    <dgm:cxn modelId="{EBC508F0-AD2F-4474-8D7B-56E7B58CFE01}" type="presOf" srcId="{FFC34F1B-28FD-4A53-9F63-4068E79AD150}" destId="{1B911332-316F-4BAF-A4D2-5D2D05EE789F}" srcOrd="0" destOrd="0" presId="urn:microsoft.com/office/officeart/2005/8/layout/matrix1"/>
    <dgm:cxn modelId="{4EBBA150-FB3C-4BAE-AE25-861F065DB110}" type="presParOf" srcId="{1B911332-316F-4BAF-A4D2-5D2D05EE789F}" destId="{4B2D3840-A86C-4D18-AB41-D8AE2754A7A3}" srcOrd="0" destOrd="0" presId="urn:microsoft.com/office/officeart/2005/8/layout/matrix1"/>
    <dgm:cxn modelId="{E2964BC6-9025-41DA-958B-D5C9D91301AC}" type="presParOf" srcId="{4B2D3840-A86C-4D18-AB41-D8AE2754A7A3}" destId="{697078F3-5466-4339-B7AF-4DA7EE2DA609}" srcOrd="0" destOrd="0" presId="urn:microsoft.com/office/officeart/2005/8/layout/matrix1"/>
    <dgm:cxn modelId="{36F5855D-795B-4534-A0D8-94334DDEB41D}" type="presParOf" srcId="{4B2D3840-A86C-4D18-AB41-D8AE2754A7A3}" destId="{6D005626-8804-4332-8542-D6F676C6B98E}" srcOrd="1" destOrd="0" presId="urn:microsoft.com/office/officeart/2005/8/layout/matrix1"/>
    <dgm:cxn modelId="{77082C32-6B52-4A16-9F32-625919172143}" type="presParOf" srcId="{4B2D3840-A86C-4D18-AB41-D8AE2754A7A3}" destId="{DD5455B0-5A1A-4523-B368-DB499AF1D560}" srcOrd="2" destOrd="0" presId="urn:microsoft.com/office/officeart/2005/8/layout/matrix1"/>
    <dgm:cxn modelId="{14B9133B-E1CE-4F84-8C4B-4FF20D4CC75B}" type="presParOf" srcId="{4B2D3840-A86C-4D18-AB41-D8AE2754A7A3}" destId="{990C02E1-268C-440C-B388-2EBCC90A4804}" srcOrd="3" destOrd="0" presId="urn:microsoft.com/office/officeart/2005/8/layout/matrix1"/>
    <dgm:cxn modelId="{4A89E908-723F-48BE-880D-4D1989A6144C}" type="presParOf" srcId="{4B2D3840-A86C-4D18-AB41-D8AE2754A7A3}" destId="{ACAB2DCD-E4F7-42F6-8E4D-3FFA936480A2}" srcOrd="4" destOrd="0" presId="urn:microsoft.com/office/officeart/2005/8/layout/matrix1"/>
    <dgm:cxn modelId="{089A2867-DAD9-4417-B5D3-EE4B9F67C34B}" type="presParOf" srcId="{4B2D3840-A86C-4D18-AB41-D8AE2754A7A3}" destId="{D1D667CE-3CC8-4105-89AD-69D6BFD6E762}" srcOrd="5" destOrd="0" presId="urn:microsoft.com/office/officeart/2005/8/layout/matrix1"/>
    <dgm:cxn modelId="{8FE7E005-2B69-4B62-8D31-CAB52976573B}" type="presParOf" srcId="{4B2D3840-A86C-4D18-AB41-D8AE2754A7A3}" destId="{98DCFBD2-990A-4AB8-B0C6-28C85B803FB8}" srcOrd="6" destOrd="0" presId="urn:microsoft.com/office/officeart/2005/8/layout/matrix1"/>
    <dgm:cxn modelId="{A7C173D7-3D83-42AD-A7EB-293ADCC8BCDD}" type="presParOf" srcId="{4B2D3840-A86C-4D18-AB41-D8AE2754A7A3}" destId="{48A59116-AB33-4E9A-8B70-2D14B1B0411E}" srcOrd="7" destOrd="0" presId="urn:microsoft.com/office/officeart/2005/8/layout/matrix1"/>
    <dgm:cxn modelId="{08000D8C-94E3-4047-8854-8CF814D59546}" type="presParOf" srcId="{1B911332-316F-4BAF-A4D2-5D2D05EE789F}" destId="{7F6C2FB7-8E6A-4C0E-9891-229EB048C47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078F3-5466-4339-B7AF-4DA7EE2DA609}">
      <dsp:nvSpPr>
        <dsp:cNvPr id="0" name=""/>
        <dsp:cNvSpPr/>
      </dsp:nvSpPr>
      <dsp:spPr>
        <a:xfrm rot="16200000">
          <a:off x="1656556" y="-1639300"/>
          <a:ext cx="2173287" cy="5486400"/>
        </a:xfrm>
        <a:prstGeom prst="round1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Whole Community</a:t>
          </a:r>
        </a:p>
      </dsp:txBody>
      <dsp:txXfrm rot="5400000">
        <a:off x="0" y="17256"/>
        <a:ext cx="5486400" cy="1629965"/>
      </dsp:txXfrm>
    </dsp:sp>
    <dsp:sp modelId="{DD5455B0-5A1A-4523-B368-DB499AF1D560}">
      <dsp:nvSpPr>
        <dsp:cNvPr id="0" name=""/>
        <dsp:cNvSpPr/>
      </dsp:nvSpPr>
      <dsp:spPr>
        <a:xfrm>
          <a:off x="5486400" y="0"/>
          <a:ext cx="5486400" cy="2173287"/>
        </a:xfrm>
        <a:prstGeom prst="round1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Unified Command </a:t>
          </a:r>
        </a:p>
      </dsp:txBody>
      <dsp:txXfrm>
        <a:off x="5486400" y="0"/>
        <a:ext cx="5486400" cy="1629965"/>
      </dsp:txXfrm>
    </dsp:sp>
    <dsp:sp modelId="{ACAB2DCD-E4F7-42F6-8E4D-3FFA936480A2}">
      <dsp:nvSpPr>
        <dsp:cNvPr id="0" name=""/>
        <dsp:cNvSpPr/>
      </dsp:nvSpPr>
      <dsp:spPr>
        <a:xfrm rot="10800000">
          <a:off x="0" y="2173287"/>
          <a:ext cx="5486400" cy="2173287"/>
        </a:xfrm>
        <a:prstGeom prst="round1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Integrated Response</a:t>
          </a:r>
        </a:p>
        <a:p>
          <a:pPr marL="0" lvl="0" indent="0" algn="ctr" defTabSz="1600200">
            <a:lnSpc>
              <a:spcPct val="90000"/>
            </a:lnSpc>
            <a:spcBef>
              <a:spcPct val="0"/>
            </a:spcBef>
            <a:spcAft>
              <a:spcPct val="35000"/>
            </a:spcAft>
            <a:buNone/>
          </a:pPr>
          <a:endParaRPr lang="en-US" sz="3600" kern="1200" dirty="0"/>
        </a:p>
      </dsp:txBody>
      <dsp:txXfrm rot="10800000">
        <a:off x="0" y="2716609"/>
        <a:ext cx="5486400" cy="1629965"/>
      </dsp:txXfrm>
    </dsp:sp>
    <dsp:sp modelId="{98DCFBD2-990A-4AB8-B0C6-28C85B803FB8}">
      <dsp:nvSpPr>
        <dsp:cNvPr id="0" name=""/>
        <dsp:cNvSpPr/>
      </dsp:nvSpPr>
      <dsp:spPr>
        <a:xfrm rot="5400000">
          <a:off x="7142956" y="516731"/>
          <a:ext cx="2173287" cy="5486400"/>
        </a:xfrm>
        <a:prstGeom prst="round1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Planned Recovery</a:t>
          </a:r>
        </a:p>
        <a:p>
          <a:pPr marL="0" lvl="0" indent="0" algn="ctr" defTabSz="1600200">
            <a:lnSpc>
              <a:spcPct val="90000"/>
            </a:lnSpc>
            <a:spcBef>
              <a:spcPct val="0"/>
            </a:spcBef>
            <a:spcAft>
              <a:spcPct val="35000"/>
            </a:spcAft>
            <a:buNone/>
          </a:pPr>
          <a:endParaRPr lang="en-US" sz="3600" kern="1200" dirty="0"/>
        </a:p>
      </dsp:txBody>
      <dsp:txXfrm rot="-5400000">
        <a:off x="5486400" y="2716609"/>
        <a:ext cx="5486400" cy="1629965"/>
      </dsp:txXfrm>
    </dsp:sp>
    <dsp:sp modelId="{7F6C2FB7-8E6A-4C0E-9891-229EB048C474}">
      <dsp:nvSpPr>
        <dsp:cNvPr id="0" name=""/>
        <dsp:cNvSpPr/>
      </dsp:nvSpPr>
      <dsp:spPr>
        <a:xfrm>
          <a:off x="9869967" y="127664"/>
          <a:ext cx="1102832" cy="45715"/>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en-US" sz="4000" b="1" kern="1200" dirty="0">
            <a:solidFill>
              <a:schemeClr val="tx1"/>
            </a:solidFill>
          </a:endParaRPr>
        </a:p>
      </dsp:txBody>
      <dsp:txXfrm>
        <a:off x="9872199" y="129896"/>
        <a:ext cx="1098368" cy="4125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4/29/2026</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4/29/2026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Hosted by Bates College</a:t>
            </a:r>
          </a:p>
          <a:p>
            <a:r>
              <a:rPr lang="en-US" sz="1200" dirty="0">
                <a:latin typeface="Akzidenz-Grotesk Std Bold" panose="02000803060000090004" pitchFamily="2" charset="0"/>
              </a:rPr>
              <a:t>the first non vigil related public gathering in affected community since the shooting</a:t>
            </a:r>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25</a:t>
            </a:fld>
            <a:endParaRPr lang="en-US"/>
          </a:p>
        </p:txBody>
      </p:sp>
    </p:spTree>
    <p:extLst>
      <p:ext uri="{BB962C8B-B14F-4D97-AF65-F5344CB8AC3E}">
        <p14:creationId xmlns:p14="http://schemas.microsoft.com/office/powerpoint/2010/main" val="3127794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dirty="0"/>
              <a:t>Community gathering place</a:t>
            </a:r>
          </a:p>
          <a:p>
            <a:pPr>
              <a:spcBef>
                <a:spcPts val="1800"/>
              </a:spcBef>
            </a:pPr>
            <a:r>
              <a:rPr lang="en-US" dirty="0"/>
              <a:t>Resources</a:t>
            </a:r>
          </a:p>
          <a:p>
            <a:pPr>
              <a:spcBef>
                <a:spcPts val="1800"/>
              </a:spcBef>
            </a:pPr>
            <a:r>
              <a:rPr lang="en-US" dirty="0"/>
              <a:t>Caseworkers and Mental Health volunteers</a:t>
            </a:r>
          </a:p>
          <a:p>
            <a:pPr>
              <a:spcBef>
                <a:spcPts val="1800"/>
              </a:spcBef>
            </a:pPr>
            <a:r>
              <a:rPr lang="en-US" dirty="0"/>
              <a:t>Distribution of holiday meals</a:t>
            </a:r>
          </a:p>
          <a:p>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26</a:t>
            </a:fld>
            <a:endParaRPr lang="en-US"/>
          </a:p>
        </p:txBody>
      </p:sp>
    </p:spTree>
    <p:extLst>
      <p:ext uri="{BB962C8B-B14F-4D97-AF65-F5344CB8AC3E}">
        <p14:creationId xmlns:p14="http://schemas.microsoft.com/office/powerpoint/2010/main" val="419483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kzidenz-Grotesk Std Bold" panose="02000803060000090004" pitchFamily="2" charset="0"/>
              </a:rPr>
              <a:t>Lockdown lasted 2-3 days which delayed mass care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kzidenz-Grotesk Std Bold" panose="02000803060000090004" pitchFamily="2" charset="0"/>
              </a:rPr>
              <a:t>Need for sign language interpreters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kzidenz-Grotesk Std Bold" panose="02000803060000090004" pitchFamily="2" charset="0"/>
              </a:rPr>
              <a:t>we had were not be able to actively send correspondence, as we take a reactive/passive approach to mass causalities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kzidenz-Grotesk Std Bold" panose="02000803060000090004" pitchFamily="2" charset="0"/>
              </a:rPr>
              <a:t>AAR highlighted breakdown in agency communications – need to build relationships BEFORE a MCI</a:t>
            </a:r>
          </a:p>
          <a:p>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29</a:t>
            </a:fld>
            <a:endParaRPr lang="en-US"/>
          </a:p>
        </p:txBody>
      </p:sp>
    </p:spTree>
    <p:extLst>
      <p:ext uri="{BB962C8B-B14F-4D97-AF65-F5344CB8AC3E}">
        <p14:creationId xmlns:p14="http://schemas.microsoft.com/office/powerpoint/2010/main" val="47158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1" kern="1200" dirty="0">
                <a:solidFill>
                  <a:schemeClr val="tx1"/>
                </a:solidFill>
                <a:effectLst/>
                <a:latin typeface="+mn-lt"/>
                <a:ea typeface="+mn-ea"/>
                <a:cs typeface="+mn-cs"/>
              </a:rPr>
              <a:t>[1 click total]</a:t>
            </a:r>
            <a:r>
              <a:rPr lang="en-US" sz="1200" b="1" i="1" kern="1200" baseline="0" dirty="0">
                <a:solidFill>
                  <a:schemeClr val="tx1"/>
                </a:solidFill>
                <a:effectLst/>
                <a:latin typeface="+mn-lt"/>
                <a:ea typeface="+mn-ea"/>
                <a:cs typeface="+mn-cs"/>
              </a:rPr>
              <a:t> </a:t>
            </a:r>
          </a:p>
          <a:p>
            <a:pPr marL="0" indent="0">
              <a:buFont typeface="Arial" panose="020B0604020202020204" pitchFamily="34" charset="0"/>
              <a:buNone/>
            </a:pPr>
            <a:r>
              <a:rPr lang="en-US" sz="1200" b="1" i="1" kern="1200" baseline="0" dirty="0">
                <a:solidFill>
                  <a:schemeClr val="tx1"/>
                </a:solidFill>
                <a:effectLst/>
                <a:latin typeface="+mn-lt"/>
                <a:ea typeface="+mn-ea"/>
                <a:cs typeface="+mn-cs"/>
              </a:rPr>
              <a:t>Presenter Note: </a:t>
            </a:r>
            <a:r>
              <a:rPr lang="en-US" sz="1200" b="0" i="1" kern="1200" baseline="0" dirty="0">
                <a:solidFill>
                  <a:schemeClr val="tx1"/>
                </a:solidFill>
                <a:effectLst/>
                <a:latin typeface="+mn-lt"/>
                <a:ea typeface="+mn-ea"/>
                <a:cs typeface="+mn-cs"/>
              </a:rPr>
              <a:t>It helps to have a laser pointer on this to help people understand what they’re looking at. </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Example of Integrated Response: </a:t>
            </a:r>
            <a:r>
              <a:rPr lang="en-US" b="0" i="0" baseline="0" dirty="0"/>
              <a:t>The image here is from the 2012 ASHE incident at a movie theater Aurora, Colorado. The red vehicles are fire trucks, the orange are ambulances, the yellow are police, and the blue are victims.</a:t>
            </a:r>
          </a:p>
          <a:p>
            <a:pPr marL="171450" indent="-171450">
              <a:buFont typeface="Arial" panose="020B0604020202020204" pitchFamily="34" charset="0"/>
              <a:buChar char="•"/>
            </a:pPr>
            <a:r>
              <a:rPr lang="en-US" b="0" i="0" baseline="0" dirty="0"/>
              <a:t>The unified command structure would have helped both victims and first responders. There was no integrated response and not even radio integration. </a:t>
            </a:r>
          </a:p>
          <a:p>
            <a:pPr marL="171450" indent="-171450">
              <a:buFont typeface="Arial" panose="020B0604020202020204" pitchFamily="34" charset="0"/>
              <a:buChar char="•"/>
            </a:pPr>
            <a:r>
              <a:rPr lang="en-US" b="0" i="0" baseline="0" dirty="0"/>
              <a:t>Law enforcement took many of the victims out the back of the theater not realizing that the ambulances were all located in front of the building and across the street. </a:t>
            </a:r>
          </a:p>
          <a:p>
            <a:pPr marL="171450" indent="-171450">
              <a:buFont typeface="Arial" panose="020B0604020202020204" pitchFamily="34" charset="0"/>
              <a:buChar char="•"/>
            </a:pPr>
            <a:r>
              <a:rPr lang="en-US" b="0" i="0" baseline="0" dirty="0"/>
              <a:t>Police ended up improvising and taking victims to the hospitals themselves. </a:t>
            </a:r>
          </a:p>
          <a:p>
            <a:pPr marL="171450" indent="-171450">
              <a:buFont typeface="Arial" panose="020B0604020202020204" pitchFamily="34" charset="0"/>
              <a:buChar char="•"/>
            </a:pPr>
            <a:r>
              <a:rPr lang="en-US" b="0" i="0" baseline="0" dirty="0"/>
              <a:t>This was a surprise to the hospital who didn’t get more staff called in because they didn’t know the victims were coming and they didn’t even know a mass casualty incident had happened.</a:t>
            </a:r>
            <a:endParaRPr lang="en-US" sz="1200" b="0" i="0" u="none" strike="noStrike" kern="1200" baseline="0" dirty="0">
              <a:solidFill>
                <a:schemeClr val="tx1"/>
              </a:solidFill>
              <a:latin typeface="+mn-lt"/>
              <a:ea typeface="+mn-ea"/>
              <a:cs typeface="+mn-cs"/>
            </a:endParaRPr>
          </a:p>
          <a:p>
            <a:endParaRPr lang="en-US" b="1" i="1" baseline="0" dirty="0"/>
          </a:p>
        </p:txBody>
      </p:sp>
      <p:sp>
        <p:nvSpPr>
          <p:cNvPr id="4" name="Slide Number Placeholder 3"/>
          <p:cNvSpPr>
            <a:spLocks noGrp="1"/>
          </p:cNvSpPr>
          <p:nvPr>
            <p:ph type="sldNum" sz="quarter" idx="10"/>
          </p:nvPr>
        </p:nvSpPr>
        <p:spPr/>
        <p:txBody>
          <a:bodyPr/>
          <a:lstStyle/>
          <a:p>
            <a:fld id="{331A31DF-D503-4029-80B7-B382CCAF988F}" type="slidenum">
              <a:rPr lang="en-US" smtClean="0"/>
              <a:t>5</a:t>
            </a:fld>
            <a:endParaRPr lang="en-US" dirty="0"/>
          </a:p>
        </p:txBody>
      </p:sp>
    </p:spTree>
    <p:extLst>
      <p:ext uri="{BB962C8B-B14F-4D97-AF65-F5344CB8AC3E}">
        <p14:creationId xmlns:p14="http://schemas.microsoft.com/office/powerpoint/2010/main" val="242164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[6 clicks total] </a:t>
            </a:r>
            <a:r>
              <a:rPr lang="en-US" b="1" dirty="0"/>
              <a:t>Concept #4: Planned </a:t>
            </a:r>
            <a:r>
              <a:rPr lang="en-US" sz="1200" b="1" i="0" u="none" strike="noStrike" kern="1200" baseline="0" dirty="0">
                <a:solidFill>
                  <a:schemeClr val="tx1"/>
                </a:solidFill>
                <a:latin typeface="+mn-lt"/>
                <a:ea typeface="+mn-ea"/>
                <a:cs typeface="+mn-cs"/>
              </a:rPr>
              <a:t>Recovery</a:t>
            </a:r>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Recovery is complex</a:t>
            </a:r>
            <a:r>
              <a:rPr lang="en-US" b="0" i="0" baseline="0" dirty="0"/>
              <a:t> and it lasts the longest but yet we typically plan for it less than anything else.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[Clicks 1-5] Presenter Note: </a:t>
            </a:r>
            <a:r>
              <a:rPr lang="en-US" sz="1200" b="0" i="0" u="none" strike="noStrike" kern="1200" baseline="0" dirty="0">
                <a:solidFill>
                  <a:schemeClr val="tx1"/>
                </a:solidFill>
                <a:latin typeface="+mn-lt"/>
                <a:ea typeface="+mn-ea"/>
                <a:cs typeface="+mn-cs"/>
              </a:rPr>
              <a:t>Poll the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“When do you think the recovery process starts when it comes to an active shooter/ hostile event?”</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r>
              <a:rPr lang="en-US" sz="1200" b="0" i="0" u="none" strike="noStrike" kern="1200" baseline="0" dirty="0">
                <a:solidFill>
                  <a:schemeClr val="tx1"/>
                </a:solidFill>
                <a:latin typeface="+mn-lt"/>
                <a:ea typeface="+mn-ea"/>
                <a:cs typeface="+mn-cs"/>
              </a:rPr>
              <a:t>As soon as an incident begins</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r>
              <a:rPr lang="en-US" sz="1200" b="0" i="0" u="none" strike="noStrike" kern="1200" baseline="0" dirty="0">
                <a:solidFill>
                  <a:schemeClr val="tx1"/>
                </a:solidFill>
                <a:latin typeface="+mn-lt"/>
                <a:ea typeface="+mn-ea"/>
                <a:cs typeface="+mn-cs"/>
              </a:rPr>
              <a:t>After an incident is over</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r>
              <a:rPr lang="en-US" sz="1200" b="0" i="0" u="none" strike="noStrike" kern="1200" baseline="0" dirty="0">
                <a:solidFill>
                  <a:schemeClr val="tx1"/>
                </a:solidFill>
                <a:latin typeface="+mn-lt"/>
                <a:ea typeface="+mn-ea"/>
                <a:cs typeface="+mn-cs"/>
              </a:rPr>
              <a:t>24 hours after an incident is over</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r>
              <a:rPr lang="en-US" sz="1200" b="1" i="0" u="none" strike="noStrike" kern="1200" baseline="0" dirty="0">
                <a:solidFill>
                  <a:schemeClr val="tx1"/>
                </a:solidFill>
                <a:latin typeface="+mn-lt"/>
                <a:ea typeface="+mn-ea"/>
                <a:cs typeface="+mn-cs"/>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[Click 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Effective recovery planning must start </a:t>
            </a:r>
            <a:r>
              <a:rPr lang="en-US" sz="1200" b="1" i="0" u="none" strike="noStrike" kern="1200" baseline="0" dirty="0">
                <a:solidFill>
                  <a:schemeClr val="tx1"/>
                </a:solidFill>
                <a:latin typeface="+mn-lt"/>
                <a:ea typeface="+mn-ea"/>
                <a:cs typeface="+mn-cs"/>
              </a:rPr>
              <a:t>now</a:t>
            </a:r>
            <a:r>
              <a:rPr lang="en-US" sz="1200" b="0" i="0" u="none" strike="noStrike" kern="1200" baseline="0" dirty="0">
                <a:solidFill>
                  <a:schemeClr val="tx1"/>
                </a:solidFill>
                <a:latin typeface="+mn-lt"/>
                <a:ea typeface="+mn-ea"/>
                <a:cs typeface="+mn-cs"/>
              </a:rPr>
              <a:t>, and there are several aspects of recovery (immediate, early, and continued recovery) that need to be planned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31A31DF-D503-4029-80B7-B382CCAF988F}" type="slidenum">
              <a:rPr lang="en-US" smtClean="0"/>
              <a:t>6</a:t>
            </a:fld>
            <a:endParaRPr lang="en-US" dirty="0"/>
          </a:p>
        </p:txBody>
      </p:sp>
    </p:spTree>
    <p:extLst>
      <p:ext uri="{BB962C8B-B14F-4D97-AF65-F5344CB8AC3E}">
        <p14:creationId xmlns:p14="http://schemas.microsoft.com/office/powerpoint/2010/main" val="176528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ICCT – new slide?</a:t>
            </a:r>
          </a:p>
        </p:txBody>
      </p:sp>
      <p:sp>
        <p:nvSpPr>
          <p:cNvPr id="4" name="Slide Number Placeholder 3"/>
          <p:cNvSpPr>
            <a:spLocks noGrp="1"/>
          </p:cNvSpPr>
          <p:nvPr>
            <p:ph type="sldNum" sz="quarter" idx="5"/>
          </p:nvPr>
        </p:nvSpPr>
        <p:spPr/>
        <p:txBody>
          <a:bodyPr/>
          <a:lstStyle/>
          <a:p>
            <a:fld id="{89545A2E-FE6C-42DD-9A8A-B93CA2AF6E12}" type="slidenum">
              <a:rPr lang="en-US" smtClean="0"/>
              <a:t>16</a:t>
            </a:fld>
            <a:endParaRPr lang="en-US"/>
          </a:p>
        </p:txBody>
      </p:sp>
    </p:spTree>
    <p:extLst>
      <p:ext uri="{BB962C8B-B14F-4D97-AF65-F5344CB8AC3E}">
        <p14:creationId xmlns:p14="http://schemas.microsoft.com/office/powerpoint/2010/main" val="272305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sign language</a:t>
            </a:r>
          </a:p>
        </p:txBody>
      </p:sp>
      <p:sp>
        <p:nvSpPr>
          <p:cNvPr id="4" name="Slide Number Placeholder 3"/>
          <p:cNvSpPr>
            <a:spLocks noGrp="1"/>
          </p:cNvSpPr>
          <p:nvPr>
            <p:ph type="sldNum" sz="quarter" idx="5"/>
          </p:nvPr>
        </p:nvSpPr>
        <p:spPr/>
        <p:txBody>
          <a:bodyPr/>
          <a:lstStyle/>
          <a:p>
            <a:fld id="{89545A2E-FE6C-42DD-9A8A-B93CA2AF6E12}" type="slidenum">
              <a:rPr lang="en-US" smtClean="0"/>
              <a:t>20</a:t>
            </a:fld>
            <a:endParaRPr lang="en-US"/>
          </a:p>
        </p:txBody>
      </p:sp>
    </p:spTree>
    <p:extLst>
      <p:ext uri="{BB962C8B-B14F-4D97-AF65-F5344CB8AC3E}">
        <p14:creationId xmlns:p14="http://schemas.microsoft.com/office/powerpoint/2010/main" val="3171718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Considerations:</a:t>
            </a:r>
          </a:p>
          <a:p>
            <a:pPr marL="171450" indent="-171450">
              <a:buFont typeface="Arial" panose="020B0604020202020204" pitchFamily="34" charset="0"/>
              <a:buChar char="•"/>
            </a:pPr>
            <a:r>
              <a:rPr lang="en-US" dirty="0"/>
              <a:t>Childcare</a:t>
            </a:r>
          </a:p>
          <a:p>
            <a:pPr marL="171450" indent="-171450">
              <a:buFont typeface="Arial" panose="020B0604020202020204" pitchFamily="34" charset="0"/>
              <a:buChar char="•"/>
            </a:pPr>
            <a:r>
              <a:rPr lang="en-US" dirty="0"/>
              <a:t>Audience/Community sensitivities</a:t>
            </a:r>
          </a:p>
          <a:p>
            <a:pPr marL="171450" indent="-171450">
              <a:buFont typeface="Arial" panose="020B0604020202020204" pitchFamily="34" charset="0"/>
              <a:buChar char="•"/>
            </a:pPr>
            <a:r>
              <a:rPr lang="en-US" dirty="0"/>
              <a:t>Feeding of site staff/clients</a:t>
            </a:r>
          </a:p>
          <a:p>
            <a:pPr marL="171450" indent="-171450">
              <a:buFont typeface="Arial" panose="020B0604020202020204" pitchFamily="34" charset="0"/>
              <a:buChar char="•"/>
            </a:pPr>
            <a:r>
              <a:rPr lang="en-US" dirty="0"/>
              <a:t>Rest spaces for site staff</a:t>
            </a:r>
          </a:p>
          <a:p>
            <a:pPr marL="171450" indent="-171450">
              <a:buFont typeface="Arial" panose="020B0604020202020204" pitchFamily="34" charset="0"/>
              <a:buChar char="•"/>
            </a:pPr>
            <a:r>
              <a:rPr lang="en-US" dirty="0"/>
              <a:t>Mental health support for site staff</a:t>
            </a:r>
          </a:p>
          <a:p>
            <a:pPr marL="171450" indent="-171450">
              <a:buFont typeface="Arial" panose="020B0604020202020204" pitchFamily="34" charset="0"/>
              <a:buChar char="•"/>
            </a:pPr>
            <a:r>
              <a:rPr lang="en-US" dirty="0"/>
              <a:t>Must have both public and private spaces</a:t>
            </a:r>
          </a:p>
          <a:p>
            <a:pPr marL="171450" indent="-171450">
              <a:buFont typeface="Arial" panose="020B0604020202020204" pitchFamily="34" charset="0"/>
              <a:buChar char="•"/>
            </a:pPr>
            <a:r>
              <a:rPr lang="en-US" dirty="0"/>
              <a:t>Must have a space for the security of personal effects and for distribution of effects</a:t>
            </a:r>
          </a:p>
          <a:p>
            <a:pPr marL="171450" indent="-171450">
              <a:buFont typeface="Arial" panose="020B0604020202020204" pitchFamily="34" charset="0"/>
              <a:buChar char="•"/>
            </a:pPr>
            <a:r>
              <a:rPr lang="en-US" dirty="0"/>
              <a:t>List coordination – Who has access, which one is the master list</a:t>
            </a:r>
          </a:p>
          <a:p>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21</a:t>
            </a:fld>
            <a:endParaRPr lang="en-US"/>
          </a:p>
        </p:txBody>
      </p:sp>
    </p:spTree>
    <p:extLst>
      <p:ext uri="{BB962C8B-B14F-4D97-AF65-F5344CB8AC3E}">
        <p14:creationId xmlns:p14="http://schemas.microsoft.com/office/powerpoint/2010/main" val="259291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kzidenz-Grotesk Std Bold" panose="02000803060000090004" pitchFamily="2" charset="0"/>
                <a:ea typeface="Calibri" panose="020F0502020204030204" pitchFamily="34" charset="0"/>
                <a:cs typeface="Times New Roman" panose="02020603050405020304" pitchFamily="18" charset="0"/>
              </a:rPr>
              <a:t>Specifically Screened and Processed 26 in-kind offers and requests for this response: bottled water, teddy bears, hot cocoa/coffee/donuts, transportation, meals</a:t>
            </a:r>
            <a:endParaRPr kumimoji="0" lang="en-US" altLang="en-US" sz="1200" b="0" i="0" u="none" strike="noStrike" cap="none" normalizeH="0" baseline="0" dirty="0">
              <a:ln>
                <a:noFill/>
              </a:ln>
              <a:solidFill>
                <a:schemeClr val="tx1"/>
              </a:solidFill>
              <a:effectLst/>
              <a:latin typeface="Akzidenz-Grotesk Std Bold" panose="02000803060000090004" pitchFamily="2" charset="0"/>
              <a:ea typeface="Calibri" panose="020F0502020204030204" pitchFamily="34" charset="0"/>
              <a:cs typeface="Times New Roman" panose="02020603050405020304" pitchFamily="18" charset="0"/>
            </a:endParaRPr>
          </a:p>
          <a:p>
            <a:endParaRPr lang="en-US" dirty="0"/>
          </a:p>
          <a:p>
            <a:r>
              <a:rPr lang="en-US" dirty="0"/>
              <a:t>Example: home heating oil requests do not fall under ARC but we coordinated with partner agencies</a:t>
            </a:r>
          </a:p>
          <a:p>
            <a:endParaRPr lang="en-US" dirty="0"/>
          </a:p>
          <a:p>
            <a:pPr marL="285750" indent="-285750">
              <a:lnSpc>
                <a:spcPct val="150000"/>
              </a:lnSpc>
              <a:buFont typeface="Wingdings" panose="05000000000000000000" pitchFamily="2" charset="2"/>
              <a:buChar char="Ø"/>
            </a:pPr>
            <a:r>
              <a:rPr lang="en-US" sz="1200" dirty="0">
                <a:latin typeface="Akzidenz-Grotesk Std Bold" panose="02000803060000090004" pitchFamily="2" charset="0"/>
              </a:rPr>
              <a:t>Relationship with federal and state gov and relationship with local gov...how it helped and hindered</a:t>
            </a:r>
          </a:p>
          <a:p>
            <a:pPr marL="285750" indent="-285750">
              <a:lnSpc>
                <a:spcPct val="150000"/>
              </a:lnSpc>
              <a:buFont typeface="Wingdings" panose="05000000000000000000" pitchFamily="2" charset="2"/>
              <a:buChar char="Ø"/>
            </a:pPr>
            <a:r>
              <a:rPr lang="en-US" sz="1200" dirty="0">
                <a:latin typeface="Akzidenz-Grotesk Std Bold" panose="02000803060000090004" pitchFamily="2" charset="0"/>
              </a:rPr>
              <a:t>Local relationships and door to door outreach.</a:t>
            </a:r>
          </a:p>
          <a:p>
            <a:pPr marL="285750" indent="-285750">
              <a:lnSpc>
                <a:spcPct val="150000"/>
              </a:lnSpc>
              <a:buFont typeface="Wingdings" panose="05000000000000000000" pitchFamily="2" charset="2"/>
              <a:buChar char="Ø"/>
            </a:pPr>
            <a:r>
              <a:rPr lang="en-US" sz="1200" dirty="0">
                <a:latin typeface="Akzidenz-Grotesk Std Bold" panose="02000803060000090004" pitchFamily="2" charset="0"/>
              </a:rPr>
              <a:t>Public affairs, mass casualty and how to tell our story.</a:t>
            </a:r>
          </a:p>
          <a:p>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22</a:t>
            </a:fld>
            <a:endParaRPr lang="en-US"/>
          </a:p>
        </p:txBody>
      </p:sp>
    </p:spTree>
    <p:extLst>
      <p:ext uri="{BB962C8B-B14F-4D97-AF65-F5344CB8AC3E}">
        <p14:creationId xmlns:p14="http://schemas.microsoft.com/office/powerpoint/2010/main" val="349375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dirty="0"/>
              <a:t>Planned and spontaneous vigils</a:t>
            </a:r>
          </a:p>
          <a:p>
            <a:pPr>
              <a:spcBef>
                <a:spcPts val="1800"/>
              </a:spcBef>
            </a:pPr>
            <a:r>
              <a:rPr lang="en-US" dirty="0"/>
              <a:t>Halloween for the Community</a:t>
            </a:r>
          </a:p>
          <a:p>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23</a:t>
            </a:fld>
            <a:endParaRPr lang="en-US"/>
          </a:p>
        </p:txBody>
      </p:sp>
    </p:spTree>
    <p:extLst>
      <p:ext uri="{BB962C8B-B14F-4D97-AF65-F5344CB8AC3E}">
        <p14:creationId xmlns:p14="http://schemas.microsoft.com/office/powerpoint/2010/main" val="421769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latin typeface="Roboto" panose="02000000000000000000" pitchFamily="2" charset="0"/>
              </a:rPr>
              <a:t>The Integrated Care Condolence Team approach is a comprehensive service delivery method that provides coordination and provision of services to families whose loved ones are missing, injured or deceased. Casework and recovery planning, disaster spiritual care, disaster mental health and disaster health services are offered concurrently as needed in order to minimize intrusion and maximize care, comfort and support.  Services are delivered to families during all types of responses, from single family fires to incidents with large numbers of fatalities, injuries or missing. </a:t>
            </a:r>
            <a:endParaRPr lang="en-US" dirty="0"/>
          </a:p>
        </p:txBody>
      </p:sp>
      <p:sp>
        <p:nvSpPr>
          <p:cNvPr id="4" name="Slide Number Placeholder 3"/>
          <p:cNvSpPr>
            <a:spLocks noGrp="1"/>
          </p:cNvSpPr>
          <p:nvPr>
            <p:ph type="sldNum" sz="quarter" idx="5"/>
          </p:nvPr>
        </p:nvSpPr>
        <p:spPr/>
        <p:txBody>
          <a:bodyPr/>
          <a:lstStyle/>
          <a:p>
            <a:fld id="{89545A2E-FE6C-42DD-9A8A-B93CA2AF6E12}" type="slidenum">
              <a:rPr lang="en-US" smtClean="0"/>
              <a:t>24</a:t>
            </a:fld>
            <a:endParaRPr lang="en-US"/>
          </a:p>
        </p:txBody>
      </p:sp>
    </p:spTree>
    <p:extLst>
      <p:ext uri="{BB962C8B-B14F-4D97-AF65-F5344CB8AC3E}">
        <p14:creationId xmlns:p14="http://schemas.microsoft.com/office/powerpoint/2010/main" val="150068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3248" y="66294"/>
            <a:ext cx="6099248" cy="6099248"/>
            <a:chOff x="0" y="12289"/>
            <a:chExt cx="3550" cy="3551"/>
          </a:xfrm>
        </p:grpSpPr>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19098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258171" y="2443791"/>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187081" y="2443791"/>
            <a:ext cx="5751576"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8565E0F-8A53-514A-ACAD-798A577A52BF}" type="slidenum">
              <a:rPr lang="en-US" smtClean="0">
                <a:solidFill>
                  <a:srgbClr val="000000">
                    <a:tint val="75000"/>
                  </a:srgbClr>
                </a:solidFill>
              </a:rPr>
              <a:pPr/>
              <a:t>‹#›</a:t>
            </a:fld>
            <a:endParaRPr lang="en-US" dirty="0">
              <a:solidFill>
                <a:srgbClr val="000000">
                  <a:tint val="75000"/>
                </a:srgbClr>
              </a:solidFill>
            </a:endParaRPr>
          </a:p>
        </p:txBody>
      </p:sp>
      <p:cxnSp>
        <p:nvCxnSpPr>
          <p:cNvPr id="14" name="Straight Connector 13"/>
          <p:cNvCxnSpPr/>
          <p:nvPr userDrawn="1"/>
        </p:nvCxnSpPr>
        <p:spPr>
          <a:xfrm rot="5400000">
            <a:off x="954749" y="6539044"/>
            <a:ext cx="419543" cy="2117"/>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353313" y="6376417"/>
            <a:ext cx="7615633" cy="256545"/>
          </a:xfrm>
          <a:prstGeom prst="rect">
            <a:avLst/>
          </a:prstGeom>
        </p:spPr>
        <p:txBody>
          <a:bodyPr wrap="square" lIns="0">
            <a:spAutoFit/>
          </a:bodyPr>
          <a:lstStyle/>
          <a:p>
            <a:pPr defTabSz="609585">
              <a:defRPr/>
            </a:pPr>
            <a:r>
              <a:rPr lang="en-US" sz="1067" b="1" dirty="0">
                <a:solidFill>
                  <a:prstClr val="black"/>
                </a:solidFill>
              </a:rPr>
              <a:t>NFPA.ORG</a:t>
            </a:r>
            <a:r>
              <a:rPr lang="en-US" sz="1067" dirty="0">
                <a:solidFill>
                  <a:prstClr val="black"/>
                </a:solidFill>
              </a:rPr>
              <a:t>  </a:t>
            </a:r>
            <a:r>
              <a:rPr lang="en-US" sz="1067" dirty="0">
                <a:solidFill>
                  <a:srgbClr val="898989"/>
                </a:solidFill>
              </a:rPr>
              <a:t>|  © National Fire Protection Association.  All rights reserved.</a:t>
            </a:r>
          </a:p>
        </p:txBody>
      </p:sp>
      <p:sp>
        <p:nvSpPr>
          <p:cNvPr id="8" name="Rounded Rectangle 7"/>
          <p:cNvSpPr/>
          <p:nvPr userDrawn="1"/>
        </p:nvSpPr>
        <p:spPr>
          <a:xfrm>
            <a:off x="381739" y="240049"/>
            <a:ext cx="11428523" cy="5965156"/>
          </a:xfrm>
          <a:prstGeom prst="roundRect">
            <a:avLst>
              <a:gd name="adj" fmla="val 3321"/>
            </a:avLst>
          </a:prstGeom>
          <a:noFill/>
          <a:ln w="26784">
            <a:solidFill>
              <a:srgbClr val="D91F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endParaRPr>
          </a:p>
        </p:txBody>
      </p:sp>
      <p:pic>
        <p:nvPicPr>
          <p:cNvPr id="9" name="Picture 8"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6330332"/>
            <a:ext cx="370957" cy="391145"/>
          </a:xfrm>
          <a:prstGeom prst="rect">
            <a:avLst/>
          </a:prstGeom>
        </p:spPr>
      </p:pic>
    </p:spTree>
    <p:custDataLst>
      <p:tags r:id="rId1"/>
    </p:custDataLst>
    <p:extLst>
      <p:ext uri="{BB962C8B-B14F-4D97-AF65-F5344CB8AC3E}">
        <p14:creationId xmlns:p14="http://schemas.microsoft.com/office/powerpoint/2010/main" val="2723777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sz="half" idx="1" hasCustomPrompt="1"/>
          </p:nvPr>
        </p:nvSpPr>
        <p:spPr>
          <a:xfrm>
            <a:off x="508000" y="1411554"/>
            <a:ext cx="5486400" cy="1742015"/>
          </a:xfrm>
        </p:spPr>
        <p:txBody>
          <a:bodyPr/>
          <a:lstStyle>
            <a:lvl1pPr marL="339976" indent="-339976">
              <a:lnSpc>
                <a:spcPct val="90000"/>
              </a:lnSpc>
              <a:buFont typeface="Arial" panose="020B0604020202020204" pitchFamily="34" charset="0"/>
              <a:buChar char="•"/>
              <a:defRPr sz="2800"/>
            </a:lvl1pPr>
            <a:lvl2pPr marL="673338" indent="-325424">
              <a:lnSpc>
                <a:spcPct val="90000"/>
              </a:lnSpc>
              <a:buFont typeface="Calibri" panose="020F0502020204030204" pitchFamily="34" charset="0"/>
              <a:buChar char="—"/>
              <a:defRPr sz="2400"/>
            </a:lvl2pPr>
            <a:lvl3pPr marL="953785" indent="-288384">
              <a:lnSpc>
                <a:spcPct val="90000"/>
              </a:lnSpc>
              <a:buFont typeface="Arial" panose="020B0604020202020204" pitchFamily="34" charset="0"/>
              <a:buChar char="•"/>
              <a:defRPr sz="2000"/>
            </a:lvl3pPr>
            <a:lvl4pPr marL="1239535" indent="-285750">
              <a:lnSpc>
                <a:spcPct val="90000"/>
              </a:lnSpc>
              <a:buFont typeface="Calibri" panose="020F0502020204030204" pitchFamily="34" charset="0"/>
              <a:buChar char="–"/>
              <a:defRPr sz="1800"/>
            </a:lvl4pPr>
            <a:lvl5pPr marL="1516002" indent="-280447">
              <a:lnSpc>
                <a:spcPct val="90000"/>
              </a:lnSpc>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First Level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411554"/>
            <a:ext cx="5486400" cy="1742015"/>
          </a:xfrm>
        </p:spPr>
        <p:txBody>
          <a:bodyPr/>
          <a:lstStyle>
            <a:lvl1pPr marL="347914" indent="-347914">
              <a:lnSpc>
                <a:spcPct val="90000"/>
              </a:lnSpc>
              <a:buFont typeface="Arial" panose="020B0604020202020204" pitchFamily="34" charset="0"/>
              <a:buChar char="•"/>
              <a:defRPr sz="2800"/>
            </a:lvl1pPr>
            <a:lvl2pPr marL="673338" indent="-339976">
              <a:lnSpc>
                <a:spcPct val="90000"/>
              </a:lnSpc>
              <a:buFont typeface="Calibri" panose="020F0502020204030204" pitchFamily="34" charset="0"/>
              <a:buChar char="—"/>
              <a:defRPr sz="2400"/>
            </a:lvl2pPr>
            <a:lvl3pPr marL="961722" indent="-302936">
              <a:lnSpc>
                <a:spcPct val="90000"/>
              </a:lnSpc>
              <a:buFont typeface="Arial" panose="020B0604020202020204" pitchFamily="34" charset="0"/>
              <a:buChar char="•"/>
              <a:defRPr sz="2000"/>
            </a:lvl3pPr>
            <a:lvl4pPr marL="1227618" indent="-265896">
              <a:lnSpc>
                <a:spcPct val="90000"/>
              </a:lnSpc>
              <a:buFont typeface="Calibri" panose="020F0502020204030204" pitchFamily="34" charset="0"/>
              <a:buChar char="–"/>
              <a:defRPr sz="1800"/>
            </a:lvl4pPr>
            <a:lvl5pPr marL="1516002" indent="-273833">
              <a:lnSpc>
                <a:spcPct val="90000"/>
              </a:lnSpc>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First Level Text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569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Text Placeholder 2"/>
          <p:cNvSpPr>
            <a:spLocks noGrp="1"/>
          </p:cNvSpPr>
          <p:nvPr>
            <p:ph type="body" idx="1" hasCustomPrompt="1"/>
          </p:nvPr>
        </p:nvSpPr>
        <p:spPr>
          <a:xfrm>
            <a:off x="508000" y="1757803"/>
            <a:ext cx="5486400" cy="346249"/>
          </a:xfrm>
        </p:spPr>
        <p:txBody>
          <a:bodyPr anchor="b"/>
          <a:lstStyle>
            <a:lvl1pPr marL="0" indent="0">
              <a:lnSpc>
                <a:spcPct val="90000"/>
              </a:lnSpc>
              <a:spcBef>
                <a:spcPts val="0"/>
              </a:spcBef>
              <a:buNone/>
              <a:defRPr sz="2500" b="1"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Comparison Segment Title</a:t>
            </a:r>
          </a:p>
        </p:txBody>
      </p:sp>
      <p:sp>
        <p:nvSpPr>
          <p:cNvPr id="4" name="Content Placeholder 3"/>
          <p:cNvSpPr>
            <a:spLocks noGrp="1"/>
          </p:cNvSpPr>
          <p:nvPr>
            <p:ph sz="half" idx="2" hasCustomPrompt="1"/>
          </p:nvPr>
        </p:nvSpPr>
        <p:spPr>
          <a:xfrm>
            <a:off x="507999" y="2174875"/>
            <a:ext cx="5486400" cy="1537344"/>
          </a:xfrm>
        </p:spPr>
        <p:txBody>
          <a:bodyPr/>
          <a:lstStyle>
            <a:lvl1pPr marL="281770" indent="-281770">
              <a:buFont typeface="Arial" panose="020B0604020202020204" pitchFamily="34" charset="0"/>
              <a:buChar char="•"/>
              <a:defRPr sz="2300" baseline="0"/>
            </a:lvl1pPr>
            <a:lvl2pPr marL="562218" indent="-265896">
              <a:buFont typeface="Calibri" panose="020F0502020204030204" pitchFamily="34" charset="0"/>
              <a:buChar char="—"/>
              <a:defRPr sz="2000"/>
            </a:lvl2pPr>
            <a:lvl3pPr marL="813562" indent="-243407">
              <a:buFont typeface="Arial" panose="020B0604020202020204" pitchFamily="34" charset="0"/>
              <a:buChar char="•"/>
              <a:defRPr sz="1800"/>
            </a:lvl3pPr>
            <a:lvl4pPr marL="1050354" indent="-228856">
              <a:buFont typeface="Calibri" panose="020F0502020204030204" pitchFamily="34" charset="0"/>
              <a:buChar char="–"/>
              <a:defRPr sz="1700"/>
            </a:lvl4pPr>
            <a:lvl5pPr marL="1279210" indent="-206367">
              <a:buFont typeface="Arial" panose="020B0604020202020204" pitchFamily="34" charset="0"/>
              <a:buChar char="•"/>
              <a:defRPr sz="1700"/>
            </a:lvl5pPr>
            <a:lvl6pPr>
              <a:defRPr sz="1600"/>
            </a:lvl6pPr>
            <a:lvl7pPr>
              <a:defRPr sz="1600"/>
            </a:lvl7pPr>
            <a:lvl8pPr>
              <a:defRPr sz="1600"/>
            </a:lvl8pPr>
            <a:lvl9pPr>
              <a:defRPr sz="1600"/>
            </a:lvl9pPr>
          </a:lstStyle>
          <a:p>
            <a:pPr lvl="0"/>
            <a:r>
              <a:rPr lang="en-US" dirty="0"/>
              <a:t>First Level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4642" y="1757803"/>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Comparison Segment Title</a:t>
            </a:r>
          </a:p>
        </p:txBody>
      </p:sp>
      <p:sp>
        <p:nvSpPr>
          <p:cNvPr id="6" name="Content Placeholder 5"/>
          <p:cNvSpPr>
            <a:spLocks noGrp="1"/>
          </p:cNvSpPr>
          <p:nvPr>
            <p:ph sz="quarter" idx="4" hasCustomPrompt="1"/>
          </p:nvPr>
        </p:nvSpPr>
        <p:spPr>
          <a:xfrm>
            <a:off x="6193368" y="2174875"/>
            <a:ext cx="5490632" cy="1537344"/>
          </a:xfrm>
        </p:spPr>
        <p:txBody>
          <a:bodyPr/>
          <a:lstStyle>
            <a:lvl1pPr marL="296321" indent="-296321">
              <a:buFont typeface="Arial" panose="020B0604020202020204" pitchFamily="34" charset="0"/>
              <a:buChar char="•"/>
              <a:defRPr sz="2300"/>
            </a:lvl1pPr>
            <a:lvl2pPr marL="570155" indent="-273833">
              <a:buFont typeface="Calibri" panose="020F0502020204030204" pitchFamily="34" charset="0"/>
              <a:buChar char="—"/>
              <a:defRPr sz="2000"/>
            </a:lvl2pPr>
            <a:lvl3pPr marL="821499" indent="-244730">
              <a:buFont typeface="Arial" panose="020B0604020202020204" pitchFamily="34" charset="0"/>
              <a:buChar char="•"/>
              <a:defRPr sz="1800"/>
            </a:lvl3pPr>
            <a:lvl4pPr marL="1050354" indent="-236793">
              <a:buFont typeface="Calibri" panose="020F0502020204030204" pitchFamily="34" charset="0"/>
              <a:buChar char="–"/>
              <a:defRPr sz="1700"/>
            </a:lvl4pPr>
            <a:lvl5pPr marL="1279210" indent="-220919">
              <a:buFont typeface="Arial" panose="020B0604020202020204" pitchFamily="34" charset="0"/>
              <a:buChar char="•"/>
              <a:defRPr sz="1700"/>
            </a:lvl5pPr>
            <a:lvl6pPr>
              <a:defRPr sz="1600"/>
            </a:lvl6pPr>
            <a:lvl7pPr>
              <a:defRPr sz="1600"/>
            </a:lvl7pPr>
            <a:lvl8pPr>
              <a:defRPr sz="1600"/>
            </a:lvl8pPr>
            <a:lvl9pPr>
              <a:defRPr sz="1600"/>
            </a:lvl9pPr>
          </a:lstStyle>
          <a:p>
            <a:pPr lvl="0"/>
            <a:r>
              <a:rPr lang="en-US" dirty="0"/>
              <a:t>First Level Text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508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3248" y="6071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47460" y="3044912"/>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5878164"/>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
        <p:nvSpPr>
          <p:cNvPr id="2" name="Rectangle 1">
            <a:extLst>
              <a:ext uri="{FF2B5EF4-FFF2-40B4-BE49-F238E27FC236}">
                <a16:creationId xmlns:a16="http://schemas.microsoft.com/office/drawing/2014/main" id="{13FE73EA-090A-D814-A776-8ED6EB082081}"/>
              </a:ext>
            </a:extLst>
          </p:cNvPr>
          <p:cNvSpPr/>
          <p:nvPr userDrawn="1"/>
        </p:nvSpPr>
        <p:spPr>
          <a:xfrm>
            <a:off x="2" y="6176963"/>
            <a:ext cx="12192000" cy="682257"/>
          </a:xfrm>
          <a:prstGeom prst="rect">
            <a:avLst/>
          </a:prstGeom>
          <a:solidFill>
            <a:schemeClr val="accent4">
              <a:lumMod val="20000"/>
              <a:lumOff val="80000"/>
            </a:schemeClr>
          </a:solidFill>
          <a:ln>
            <a:solidFill>
              <a:schemeClr val="accent4">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F0098-C513-729D-3F3C-1EE21AD00E65}"/>
              </a:ext>
            </a:extLst>
          </p:cNvPr>
          <p:cNvSpPr txBox="1"/>
          <p:nvPr userDrawn="1"/>
        </p:nvSpPr>
        <p:spPr>
          <a:xfrm>
            <a:off x="8944426" y="6382004"/>
            <a:ext cx="3695428" cy="369332"/>
          </a:xfrm>
          <a:prstGeom prst="rect">
            <a:avLst/>
          </a:prstGeom>
          <a:noFill/>
        </p:spPr>
        <p:txBody>
          <a:bodyPr wrap="square" rtlCol="0">
            <a:spAutoFit/>
          </a:bodyPr>
          <a:lstStyle/>
          <a:p>
            <a:r>
              <a:rPr lang="en-US" dirty="0">
                <a:solidFill>
                  <a:schemeClr val="accent6"/>
                </a:solidFill>
              </a:rPr>
              <a:t>2026 ANNUAL CONFERENCE</a:t>
            </a:r>
          </a:p>
        </p:txBody>
      </p:sp>
      <p:cxnSp>
        <p:nvCxnSpPr>
          <p:cNvPr id="8" name="Straight Connector 7">
            <a:extLst>
              <a:ext uri="{FF2B5EF4-FFF2-40B4-BE49-F238E27FC236}">
                <a16:creationId xmlns:a16="http://schemas.microsoft.com/office/drawing/2014/main" id="{5487F12B-EA6F-A7B1-ED09-31C388BBC73B}"/>
              </a:ext>
            </a:extLst>
          </p:cNvPr>
          <p:cNvCxnSpPr/>
          <p:nvPr userDrawn="1"/>
        </p:nvCxnSpPr>
        <p:spPr>
          <a:xfrm>
            <a:off x="0" y="6176963"/>
            <a:ext cx="12192000"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946515AD-0CAF-C393-A105-B9F35E89553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17488" y="6409158"/>
            <a:ext cx="1626938" cy="384345"/>
          </a:xfrm>
          <a:prstGeom prst="rect">
            <a:avLst/>
          </a:prstGeom>
        </p:spPr>
      </p:pic>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 id="2147483713" r:id="rId14"/>
    <p:sldLayoutId id="2147483714" r:id="rId15"/>
    <p:sldLayoutId id="2147483715" r:id="rId16"/>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3457903" y="411479"/>
            <a:ext cx="8338401" cy="3291840"/>
          </a:xfrm>
        </p:spPr>
        <p:txBody>
          <a:bodyPr/>
          <a:lstStyle/>
          <a:p>
            <a:r>
              <a:rPr lang="en-US" dirty="0">
                <a:solidFill>
                  <a:srgbClr val="FF0000"/>
                </a:solidFill>
                <a:latin typeface="Arial" panose="020B0604020202020204" pitchFamily="34" charset="0"/>
                <a:cs typeface="Arial" panose="020B0604020202020204" pitchFamily="34" charset="0"/>
              </a:rPr>
              <a:t>Community Partnerships in Mass Casualty Response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972800" cy="1143000"/>
          </a:xfrm>
        </p:spPr>
        <p:txBody>
          <a:bodyPr vert="horz" lIns="0" tIns="0" rIns="0" bIns="0" rtlCol="0" anchor="b" anchorCtr="0">
            <a:normAutofit/>
          </a:bodyPr>
          <a:lstStyle/>
          <a:p>
            <a:pPr>
              <a:defRPr>
                <a:solidFill>
                  <a:srgbClr val="000000"/>
                </a:solidFill>
              </a:defRPr>
            </a:pPr>
            <a:r>
              <a:rPr lang="en-US" sz="4000" b="1" kern="1200" dirty="0">
                <a:solidFill>
                  <a:srgbClr val="FF0000"/>
                </a:solidFill>
                <a:latin typeface="Arial" panose="020B0604020202020204" pitchFamily="34" charset="0"/>
                <a:cs typeface="Arial" panose="020B0604020202020204" pitchFamily="34" charset="0"/>
              </a:rPr>
              <a:t>Clinical Operations</a:t>
            </a:r>
          </a:p>
        </p:txBody>
      </p:sp>
      <p:sp>
        <p:nvSpPr>
          <p:cNvPr id="3" name="TextBox 2"/>
          <p:cNvSpPr txBox="1"/>
          <p:nvPr/>
        </p:nvSpPr>
        <p:spPr>
          <a:xfrm>
            <a:off x="508000" y="1411554"/>
            <a:ext cx="5486400" cy="4075112"/>
          </a:xfrm>
          <a:prstGeom prst="rect">
            <a:avLst/>
          </a:prstGeom>
        </p:spPr>
        <p:txBody>
          <a:bodyPr vert="horz" lIns="0" tIns="0" rIns="0" bIns="0" rtlCol="0">
            <a:normAutofit/>
          </a:bodyPr>
          <a:lstStyle/>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Mobilize trauma and ICU teams</a:t>
            </a:r>
            <a:endParaRPr lang="en-US" sz="2800"/>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Maintain care for existing patients</a:t>
            </a:r>
            <a:endParaRPr lang="en-US" sz="2800"/>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Activate specialty services</a:t>
            </a:r>
            <a:endParaRPr lang="en-US" sz="2800"/>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Prioritize life-saving interventions</a:t>
            </a:r>
            <a:endParaRPr lang="en-US" sz="2800"/>
          </a:p>
        </p:txBody>
      </p:sp>
      <p:pic>
        <p:nvPicPr>
          <p:cNvPr id="2052" name="Picture 4" descr="Innovative USask collaboration helps medical residents develop essential  disaster response skills - News | University of Saskatchewan">
            <a:extLst>
              <a:ext uri="{FF2B5EF4-FFF2-40B4-BE49-F238E27FC236}">
                <a16:creationId xmlns:a16="http://schemas.microsoft.com/office/drawing/2014/main" id="{9EECDEDB-80AD-A6B3-F01A-2BA519B64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33" r="3" b="3"/>
          <a:stretch>
            <a:fillRect/>
          </a:stretch>
        </p:blipFill>
        <p:spPr bwMode="auto">
          <a:xfrm>
            <a:off x="6197600" y="1411288"/>
            <a:ext cx="5486400" cy="4075112"/>
          </a:xfrm>
          <a:prstGeom prst="rect">
            <a:avLst/>
          </a:prstGeom>
          <a:solidFill>
            <a:srgbClr val="FFFFFF"/>
          </a:solid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vert="horz" lIns="0" tIns="0" rIns="0" bIns="0" rtlCol="0" anchor="b" anchorCtr="0">
            <a:normAutofit/>
          </a:bodyPr>
          <a:lstStyle/>
          <a:p>
            <a:pPr>
              <a:defRPr>
                <a:solidFill>
                  <a:srgbClr val="000000"/>
                </a:solidFill>
              </a:defRPr>
            </a:pPr>
            <a:r>
              <a:rPr lang="en-US" sz="4000" b="1" kern="1200" dirty="0">
                <a:solidFill>
                  <a:srgbClr val="FF0000"/>
                </a:solidFill>
                <a:latin typeface="Arial" panose="020B0604020202020204" pitchFamily="34" charset="0"/>
                <a:cs typeface="Arial" panose="020B0604020202020204" pitchFamily="34" charset="0"/>
              </a:rPr>
              <a:t>Resource &amp; Logistics Management</a:t>
            </a:r>
          </a:p>
        </p:txBody>
      </p:sp>
      <p:pic>
        <p:nvPicPr>
          <p:cNvPr id="5122" name="Picture 2" descr="When plane-crash victims arrived at Stanford Medicine, response teams were  ready">
            <a:extLst>
              <a:ext uri="{FF2B5EF4-FFF2-40B4-BE49-F238E27FC236}">
                <a16:creationId xmlns:a16="http://schemas.microsoft.com/office/drawing/2014/main" id="{EA635FDB-5D98-E177-F055-E3B4FB717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2" r="1945" b="2"/>
          <a:stretch>
            <a:fillRect/>
          </a:stretch>
        </p:blipFill>
        <p:spPr bwMode="auto">
          <a:xfrm>
            <a:off x="508000" y="1411288"/>
            <a:ext cx="5486400" cy="4075112"/>
          </a:xfrm>
          <a:prstGeom prst="rect">
            <a:avLst/>
          </a:prstGeom>
          <a:solidFill>
            <a:srgbClr val="FFFFFF"/>
          </a:solidFill>
        </p:spPr>
      </p:pic>
      <p:sp>
        <p:nvSpPr>
          <p:cNvPr id="3" name="TextBox 2"/>
          <p:cNvSpPr txBox="1"/>
          <p:nvPr/>
        </p:nvSpPr>
        <p:spPr>
          <a:xfrm>
            <a:off x="6197600" y="1411554"/>
            <a:ext cx="5486400" cy="4075112"/>
          </a:xfrm>
          <a:prstGeom prst="rect">
            <a:avLst/>
          </a:prstGeom>
        </p:spPr>
        <p:txBody>
          <a:bodyPr vert="horz" lIns="0" tIns="0" rIns="0" bIns="0" rtlCol="0">
            <a:normAutofit/>
          </a:bodyPr>
          <a:lstStyle/>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a:t>Manage supplies and blood products</a:t>
            </a:r>
          </a:p>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a:t>Coordinate staffing</a:t>
            </a:r>
          </a:p>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a:t>Expand space and capacity</a:t>
            </a:r>
          </a:p>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a:t>Ensure safety and utilities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vert="horz" lIns="0" tIns="0" rIns="0" bIns="0" rtlCol="0" anchor="b" anchorCtr="0">
            <a:normAutofit/>
          </a:bodyPr>
          <a:lstStyle/>
          <a:p>
            <a:pPr>
              <a:defRPr>
                <a:solidFill>
                  <a:srgbClr val="000000"/>
                </a:solidFill>
              </a:defRPr>
            </a:pPr>
            <a:r>
              <a:rPr lang="en-US" sz="4000" b="1" kern="1200" dirty="0">
                <a:solidFill>
                  <a:srgbClr val="FF0000"/>
                </a:solidFill>
                <a:latin typeface="Arial" panose="020B0604020202020204" pitchFamily="34" charset="0"/>
                <a:cs typeface="Arial" panose="020B0604020202020204" pitchFamily="34" charset="0"/>
              </a:rPr>
              <a:t>Communication &amp; Coordination</a:t>
            </a:r>
          </a:p>
        </p:txBody>
      </p:sp>
      <p:sp>
        <p:nvSpPr>
          <p:cNvPr id="3" name="TextBox 2"/>
          <p:cNvSpPr txBox="1"/>
          <p:nvPr/>
        </p:nvSpPr>
        <p:spPr>
          <a:xfrm>
            <a:off x="508000" y="1411554"/>
            <a:ext cx="5486400" cy="4075112"/>
          </a:xfrm>
          <a:prstGeom prst="rect">
            <a:avLst/>
          </a:prstGeom>
        </p:spPr>
        <p:txBody>
          <a:bodyPr vert="horz" lIns="0" tIns="0" rIns="0" bIns="0" rtlCol="0">
            <a:normAutofit/>
          </a:bodyPr>
          <a:lstStyle/>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Maintain situational awareness</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Coordinate with partners</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Provide staff updates</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Support public information messaging</a:t>
            </a:r>
          </a:p>
        </p:txBody>
      </p:sp>
      <p:pic>
        <p:nvPicPr>
          <p:cNvPr id="6148" name="Picture 4" descr="Practicing to Make Perfect When Disasters Strike | Vitals">
            <a:extLst>
              <a:ext uri="{FF2B5EF4-FFF2-40B4-BE49-F238E27FC236}">
                <a16:creationId xmlns:a16="http://schemas.microsoft.com/office/drawing/2014/main" id="{4B8B171D-8FC4-1659-F266-A4676704EB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965"/>
          <a:stretch>
            <a:fillRect/>
          </a:stretch>
        </p:blipFill>
        <p:spPr bwMode="auto">
          <a:xfrm>
            <a:off x="6197600" y="1411288"/>
            <a:ext cx="5486400" cy="4075112"/>
          </a:xfrm>
          <a:prstGeom prst="rect">
            <a:avLst/>
          </a:prstGeom>
          <a:solidFill>
            <a:srgbClr val="FFFFFF"/>
          </a:solid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F37F-3F29-4E06-3623-9A84123361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8ED36A-A0CD-39DD-25B1-CF055870A535}"/>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72D928ED-2F66-FE82-5FD3-268F68650C53}"/>
              </a:ext>
            </a:extLst>
          </p:cNvPr>
          <p:cNvSpPr>
            <a:spLocks noGrp="1"/>
          </p:cNvSpPr>
          <p:nvPr>
            <p:ph sz="half" idx="2"/>
          </p:nvPr>
        </p:nvSpPr>
        <p:spPr/>
        <p:txBody>
          <a:bodyPr/>
          <a:lstStyle/>
          <a:p>
            <a:endParaRPr lang="en-US"/>
          </a:p>
        </p:txBody>
      </p:sp>
      <p:sp>
        <p:nvSpPr>
          <p:cNvPr id="5" name="Title 1">
            <a:extLst>
              <a:ext uri="{FF2B5EF4-FFF2-40B4-BE49-F238E27FC236}">
                <a16:creationId xmlns:a16="http://schemas.microsoft.com/office/drawing/2014/main" id="{90AF0DF5-CDC9-8F5A-6EBE-C639ED5CB154}"/>
              </a:ext>
            </a:extLst>
          </p:cNvPr>
          <p:cNvSpPr txBox="1">
            <a:spLocks/>
          </p:cNvSpPr>
          <p:nvPr/>
        </p:nvSpPr>
        <p:spPr>
          <a:xfrm>
            <a:off x="609600" y="300554"/>
            <a:ext cx="10972800" cy="688274"/>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3400" dirty="0">
                <a:solidFill>
                  <a:srgbClr val="FF0000"/>
                </a:solidFill>
                <a:latin typeface="Arial" panose="020B0604020202020204" pitchFamily="34" charset="0"/>
                <a:cs typeface="Arial" panose="020B0604020202020204" pitchFamily="34" charset="0"/>
              </a:rPr>
            </a:br>
            <a:r>
              <a:rPr lang="en-US" sz="3400" dirty="0">
                <a:solidFill>
                  <a:srgbClr val="FF0000"/>
                </a:solidFill>
                <a:latin typeface="Arial" panose="020B0604020202020204" pitchFamily="34" charset="0"/>
                <a:cs typeface="Arial" panose="020B0604020202020204" pitchFamily="34" charset="0"/>
              </a:rPr>
              <a:t>Warning, Notification, &amp; Crisis Communications</a:t>
            </a:r>
          </a:p>
        </p:txBody>
      </p:sp>
      <p:sp>
        <p:nvSpPr>
          <p:cNvPr id="6" name="Slide Number Placeholder 3">
            <a:extLst>
              <a:ext uri="{FF2B5EF4-FFF2-40B4-BE49-F238E27FC236}">
                <a16:creationId xmlns:a16="http://schemas.microsoft.com/office/drawing/2014/main" id="{F15BFEE8-F6BF-D6AE-3601-163BA44E1626}"/>
              </a:ext>
            </a:extLst>
          </p:cNvPr>
          <p:cNvSpPr txBox="1">
            <a:spLocks/>
          </p:cNvSpPr>
          <p:nvPr/>
        </p:nvSpPr>
        <p:spPr>
          <a:xfrm>
            <a:off x="594360"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565E0F-8A53-514A-ACAD-798A577A52BF}" type="slidenum">
              <a:rPr lang="en-US" smtClean="0">
                <a:solidFill>
                  <a:srgbClr val="000000">
                    <a:tint val="75000"/>
                  </a:srgbClr>
                </a:solidFill>
              </a:rPr>
              <a:pPr/>
              <a:t>13</a:t>
            </a:fld>
            <a:endParaRPr lang="en-US" dirty="0">
              <a:solidFill>
                <a:srgbClr val="000000">
                  <a:tint val="75000"/>
                </a:srgbClr>
              </a:solidFill>
            </a:endParaRPr>
          </a:p>
        </p:txBody>
      </p:sp>
      <p:pic>
        <p:nvPicPr>
          <p:cNvPr id="7" name="Picture 6">
            <a:extLst>
              <a:ext uri="{FF2B5EF4-FFF2-40B4-BE49-F238E27FC236}">
                <a16:creationId xmlns:a16="http://schemas.microsoft.com/office/drawing/2014/main" id="{9DD5D860-1A55-6EE5-AC66-6E106C66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335" y="988829"/>
            <a:ext cx="9324268" cy="5119206"/>
          </a:xfrm>
          <a:prstGeom prst="rect">
            <a:avLst/>
          </a:prstGeom>
        </p:spPr>
      </p:pic>
      <p:grpSp>
        <p:nvGrpSpPr>
          <p:cNvPr id="8" name="Group 7">
            <a:extLst>
              <a:ext uri="{FF2B5EF4-FFF2-40B4-BE49-F238E27FC236}">
                <a16:creationId xmlns:a16="http://schemas.microsoft.com/office/drawing/2014/main" id="{E78384DE-2E13-D052-CA78-1B63B756CAB7}"/>
              </a:ext>
            </a:extLst>
          </p:cNvPr>
          <p:cNvGrpSpPr/>
          <p:nvPr/>
        </p:nvGrpSpPr>
        <p:grpSpPr>
          <a:xfrm>
            <a:off x="2269065" y="1833515"/>
            <a:ext cx="1371601" cy="889963"/>
            <a:chOff x="2269065" y="1833515"/>
            <a:chExt cx="1371601" cy="889963"/>
          </a:xfrm>
        </p:grpSpPr>
        <p:sp>
          <p:nvSpPr>
            <p:cNvPr id="9" name="TextBox 8">
              <a:extLst>
                <a:ext uri="{FF2B5EF4-FFF2-40B4-BE49-F238E27FC236}">
                  <a16:creationId xmlns:a16="http://schemas.microsoft.com/office/drawing/2014/main" id="{877B182A-69A2-02F8-B00E-C0CD06526CAE}"/>
                </a:ext>
              </a:extLst>
            </p:cNvPr>
            <p:cNvSpPr txBox="1"/>
            <p:nvPr/>
          </p:nvSpPr>
          <p:spPr>
            <a:xfrm>
              <a:off x="2438400" y="1986110"/>
              <a:ext cx="1032933" cy="584775"/>
            </a:xfrm>
            <a:prstGeom prst="rect">
              <a:avLst/>
            </a:prstGeom>
            <a:solidFill>
              <a:schemeClr val="accent2"/>
            </a:solidFill>
            <a:ln>
              <a:noFill/>
            </a:ln>
          </p:spPr>
          <p:txBody>
            <a:bodyPr wrap="square" rtlCol="0">
              <a:spAutoFit/>
            </a:bodyPr>
            <a:lstStyle/>
            <a:p>
              <a:pPr algn="ctr"/>
              <a:r>
                <a:rPr lang="en-US" sz="1600" b="1" dirty="0">
                  <a:solidFill>
                    <a:schemeClr val="bg1"/>
                  </a:solidFill>
                </a:rPr>
                <a:t>ASHE Incident</a:t>
              </a:r>
              <a:endParaRPr lang="en-US" sz="1600" dirty="0">
                <a:solidFill>
                  <a:schemeClr val="bg1"/>
                </a:solidFill>
              </a:endParaRPr>
            </a:p>
          </p:txBody>
        </p:sp>
        <p:sp>
          <p:nvSpPr>
            <p:cNvPr id="10" name="Oval 9">
              <a:extLst>
                <a:ext uri="{FF2B5EF4-FFF2-40B4-BE49-F238E27FC236}">
                  <a16:creationId xmlns:a16="http://schemas.microsoft.com/office/drawing/2014/main" id="{4D470493-630A-8300-8C46-F34AF906C56E}"/>
                </a:ext>
              </a:extLst>
            </p:cNvPr>
            <p:cNvSpPr/>
            <p:nvPr/>
          </p:nvSpPr>
          <p:spPr>
            <a:xfrm>
              <a:off x="2269065" y="1833515"/>
              <a:ext cx="1371601" cy="8899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ASHE Incident</a:t>
              </a:r>
              <a:endParaRPr lang="en-US" sz="1600" dirty="0">
                <a:solidFill>
                  <a:schemeClr val="bg1"/>
                </a:solidFill>
              </a:endParaRPr>
            </a:p>
          </p:txBody>
        </p:sp>
      </p:grpSp>
      <p:sp>
        <p:nvSpPr>
          <p:cNvPr id="11" name="Flowchart: Manual Operation 7">
            <a:extLst>
              <a:ext uri="{FF2B5EF4-FFF2-40B4-BE49-F238E27FC236}">
                <a16:creationId xmlns:a16="http://schemas.microsoft.com/office/drawing/2014/main" id="{08AC0CB6-596B-C609-50DE-C27144E7B572}"/>
              </a:ext>
            </a:extLst>
          </p:cNvPr>
          <p:cNvSpPr/>
          <p:nvPr/>
        </p:nvSpPr>
        <p:spPr>
          <a:xfrm rot="359872">
            <a:off x="6738348" y="2825036"/>
            <a:ext cx="3810108" cy="331376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589"/>
              <a:gd name="connsiteX1" fmla="*/ 10000 w 10000"/>
              <a:gd name="connsiteY1" fmla="*/ 0 h 10589"/>
              <a:gd name="connsiteX2" fmla="*/ 8000 w 10000"/>
              <a:gd name="connsiteY2" fmla="*/ 10000 h 10589"/>
              <a:gd name="connsiteX3" fmla="*/ 2066 w 10000"/>
              <a:gd name="connsiteY3" fmla="*/ 10589 h 10589"/>
              <a:gd name="connsiteX4" fmla="*/ 0 w 10000"/>
              <a:gd name="connsiteY4" fmla="*/ 0 h 10589"/>
              <a:gd name="connsiteX0" fmla="*/ 0 w 8000"/>
              <a:gd name="connsiteY0" fmla="*/ 1286 h 11875"/>
              <a:gd name="connsiteX1" fmla="*/ 7104 w 8000"/>
              <a:gd name="connsiteY1" fmla="*/ 0 h 11875"/>
              <a:gd name="connsiteX2" fmla="*/ 8000 w 8000"/>
              <a:gd name="connsiteY2" fmla="*/ 11286 h 11875"/>
              <a:gd name="connsiteX3" fmla="*/ 2066 w 8000"/>
              <a:gd name="connsiteY3" fmla="*/ 11875 h 11875"/>
              <a:gd name="connsiteX4" fmla="*/ 0 w 8000"/>
              <a:gd name="connsiteY4" fmla="*/ 1286 h 11875"/>
              <a:gd name="connsiteX0" fmla="*/ 0 w 10523"/>
              <a:gd name="connsiteY0" fmla="*/ 1083 h 10000"/>
              <a:gd name="connsiteX1" fmla="*/ 8880 w 10523"/>
              <a:gd name="connsiteY1" fmla="*/ 0 h 10000"/>
              <a:gd name="connsiteX2" fmla="*/ 10000 w 10523"/>
              <a:gd name="connsiteY2" fmla="*/ 9504 h 10000"/>
              <a:gd name="connsiteX3" fmla="*/ 2583 w 10523"/>
              <a:gd name="connsiteY3" fmla="*/ 10000 h 10000"/>
              <a:gd name="connsiteX4" fmla="*/ 0 w 10523"/>
              <a:gd name="connsiteY4" fmla="*/ 108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3" h="10000">
                <a:moveTo>
                  <a:pt x="0" y="1083"/>
                </a:moveTo>
                <a:lnTo>
                  <a:pt x="8880" y="0"/>
                </a:lnTo>
                <a:cubicBezTo>
                  <a:pt x="12020" y="4343"/>
                  <a:pt x="9626" y="6336"/>
                  <a:pt x="10000" y="9504"/>
                </a:cubicBezTo>
                <a:lnTo>
                  <a:pt x="2583" y="10000"/>
                </a:lnTo>
                <a:lnTo>
                  <a:pt x="0" y="1083"/>
                </a:lnTo>
                <a:close/>
              </a:path>
            </a:pathLst>
          </a:custGeom>
          <a:solidFill>
            <a:schemeClr val="tx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a:p>
        </p:txBody>
      </p:sp>
      <p:sp>
        <p:nvSpPr>
          <p:cNvPr id="12" name="Rounded Rectangle 12">
            <a:extLst>
              <a:ext uri="{FF2B5EF4-FFF2-40B4-BE49-F238E27FC236}">
                <a16:creationId xmlns:a16="http://schemas.microsoft.com/office/drawing/2014/main" id="{36B07FB6-D6B5-29A9-B5DC-5C7B78E831B0}"/>
              </a:ext>
            </a:extLst>
          </p:cNvPr>
          <p:cNvSpPr/>
          <p:nvPr/>
        </p:nvSpPr>
        <p:spPr>
          <a:xfrm rot="238419">
            <a:off x="8922560" y="1156492"/>
            <a:ext cx="2013701" cy="39552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3F3BCF-3BD5-E4FF-B967-7E39223E5A78}"/>
              </a:ext>
            </a:extLst>
          </p:cNvPr>
          <p:cNvSpPr txBox="1"/>
          <p:nvPr/>
        </p:nvSpPr>
        <p:spPr>
          <a:xfrm rot="248502">
            <a:off x="9151032" y="1304717"/>
            <a:ext cx="1610449" cy="31393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b="1" dirty="0"/>
              <a:t>ALERT:</a:t>
            </a:r>
            <a:r>
              <a:rPr lang="en-US" dirty="0"/>
              <a:t> BALLISTIC MISSILE THREAT INBOUND TO HAWAII. SEEK IMMEDIATE SHELTER. THIS IS NOT A DRILL.</a:t>
            </a:r>
          </a:p>
        </p:txBody>
      </p:sp>
      <p:sp>
        <p:nvSpPr>
          <p:cNvPr id="14" name="Oval 13">
            <a:extLst>
              <a:ext uri="{FF2B5EF4-FFF2-40B4-BE49-F238E27FC236}">
                <a16:creationId xmlns:a16="http://schemas.microsoft.com/office/drawing/2014/main" id="{A08E6932-8878-0EF4-9E23-1C0732D10747}"/>
              </a:ext>
            </a:extLst>
          </p:cNvPr>
          <p:cNvSpPr/>
          <p:nvPr/>
        </p:nvSpPr>
        <p:spPr>
          <a:xfrm>
            <a:off x="9655276" y="4608162"/>
            <a:ext cx="344129" cy="353962"/>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68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vert="horz" lIns="0" tIns="0" rIns="0" bIns="0" rtlCol="0" anchor="b" anchorCtr="0">
            <a:normAutofit/>
          </a:bodyPr>
          <a:lstStyle/>
          <a:p>
            <a:pPr>
              <a:defRPr>
                <a:solidFill>
                  <a:srgbClr val="000000"/>
                </a:solidFill>
              </a:defRPr>
            </a:pPr>
            <a:r>
              <a:rPr lang="en-US" sz="4000" b="1" kern="1200" dirty="0">
                <a:solidFill>
                  <a:srgbClr val="FF0000"/>
                </a:solidFill>
                <a:latin typeface="Arial" panose="020B0604020202020204" pitchFamily="34" charset="0"/>
                <a:cs typeface="Arial" panose="020B0604020202020204" pitchFamily="34" charset="0"/>
              </a:rPr>
              <a:t>Family &amp; Community Support</a:t>
            </a:r>
          </a:p>
        </p:txBody>
      </p:sp>
      <p:sp>
        <p:nvSpPr>
          <p:cNvPr id="3" name="TextBox 2"/>
          <p:cNvSpPr txBox="1"/>
          <p:nvPr/>
        </p:nvSpPr>
        <p:spPr>
          <a:xfrm>
            <a:off x="508000" y="1411554"/>
            <a:ext cx="5486400" cy="4075112"/>
          </a:xfrm>
          <a:prstGeom prst="rect">
            <a:avLst/>
          </a:prstGeom>
        </p:spPr>
        <p:txBody>
          <a:bodyPr vert="horz" lIns="0" tIns="0" rIns="0" bIns="0" rtlCol="0">
            <a:normAutofit/>
          </a:bodyPr>
          <a:lstStyle/>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Family reunification services</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Behavioral health support</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Fatality management coordination</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dirty="0"/>
              <a:t>Compassionate care delivery</a:t>
            </a:r>
          </a:p>
        </p:txBody>
      </p:sp>
      <p:pic>
        <p:nvPicPr>
          <p:cNvPr id="7172" name="Picture 4" descr="Photos: Frontline Hospital Staff Hold Candlelight Vigil in Brooklyn to Mark  Two Years of COVID-19 - BKReader">
            <a:extLst>
              <a:ext uri="{FF2B5EF4-FFF2-40B4-BE49-F238E27FC236}">
                <a16:creationId xmlns:a16="http://schemas.microsoft.com/office/drawing/2014/main" id="{389E29E9-D522-A47C-E619-5D75EC4C0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136" b="3"/>
          <a:stretch>
            <a:fillRect/>
          </a:stretch>
        </p:blipFill>
        <p:spPr bwMode="auto">
          <a:xfrm>
            <a:off x="6197600" y="1411288"/>
            <a:ext cx="5486400" cy="4075112"/>
          </a:xfrm>
          <a:prstGeom prst="rect">
            <a:avLst/>
          </a:prstGeom>
          <a:solidFill>
            <a:srgbClr val="FFFFFF"/>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B351-B27A-8215-789D-A6A907366D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EC02D2-F101-C642-0690-3B7E1551C06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C75EDF7-CD70-06F3-A515-054A953C0084}"/>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E6D0CBBE-563C-8CA3-3CCA-6CA7C1A1A5EB}"/>
              </a:ext>
            </a:extLst>
          </p:cNvPr>
          <p:cNvPicPr>
            <a:picLocks noChangeAspect="1"/>
          </p:cNvPicPr>
          <p:nvPr/>
        </p:nvPicPr>
        <p:blipFill>
          <a:blip r:embed="rId2"/>
          <a:stretch>
            <a:fillRect/>
          </a:stretch>
        </p:blipFill>
        <p:spPr>
          <a:xfrm>
            <a:off x="548284" y="1176800"/>
            <a:ext cx="3375580" cy="2900995"/>
          </a:xfrm>
          <a:prstGeom prst="rect">
            <a:avLst/>
          </a:prstGeom>
        </p:spPr>
      </p:pic>
      <p:sp>
        <p:nvSpPr>
          <p:cNvPr id="6" name="Title 1">
            <a:extLst>
              <a:ext uri="{FF2B5EF4-FFF2-40B4-BE49-F238E27FC236}">
                <a16:creationId xmlns:a16="http://schemas.microsoft.com/office/drawing/2014/main" id="{C85D7558-1076-7499-0F7A-8DEA0D745E1F}"/>
              </a:ext>
            </a:extLst>
          </p:cNvPr>
          <p:cNvSpPr txBox="1">
            <a:spLocks/>
          </p:cNvSpPr>
          <p:nvPr/>
        </p:nvSpPr>
        <p:spPr>
          <a:xfrm>
            <a:off x="887185" y="353936"/>
            <a:ext cx="10477500" cy="709135"/>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rgbClr val="FF0000"/>
                </a:solidFill>
                <a:latin typeface="Arial" panose="020B0604020202020204" pitchFamily="34" charset="0"/>
                <a:cs typeface="Arial" panose="020B0604020202020204" pitchFamily="34" charset="0"/>
              </a:rPr>
              <a:t>Phases of Recovery</a:t>
            </a:r>
          </a:p>
        </p:txBody>
      </p:sp>
      <p:sp>
        <p:nvSpPr>
          <p:cNvPr id="7" name="Slide Number Placeholder 3">
            <a:extLst>
              <a:ext uri="{FF2B5EF4-FFF2-40B4-BE49-F238E27FC236}">
                <a16:creationId xmlns:a16="http://schemas.microsoft.com/office/drawing/2014/main" id="{1630A3A8-26E7-7A76-9065-8085F9D80A62}"/>
              </a:ext>
            </a:extLst>
          </p:cNvPr>
          <p:cNvSpPr txBox="1">
            <a:spLocks/>
          </p:cNvSpPr>
          <p:nvPr/>
        </p:nvSpPr>
        <p:spPr>
          <a:xfrm>
            <a:off x="594360"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565E0F-8A53-514A-ACAD-798A577A52BF}" type="slidenum">
              <a:rPr lang="en-US" smtClean="0">
                <a:solidFill>
                  <a:srgbClr val="000000">
                    <a:tint val="75000"/>
                  </a:srgbClr>
                </a:solidFill>
              </a:rPr>
              <a:pPr/>
              <a:t>15</a:t>
            </a:fld>
            <a:endParaRPr lang="en-US" dirty="0">
              <a:solidFill>
                <a:srgbClr val="000000">
                  <a:tint val="75000"/>
                </a:srgbClr>
              </a:solidFill>
            </a:endParaRPr>
          </a:p>
        </p:txBody>
      </p:sp>
      <p:pic>
        <p:nvPicPr>
          <p:cNvPr id="8" name="Content Placeholder 7">
            <a:extLst>
              <a:ext uri="{FF2B5EF4-FFF2-40B4-BE49-F238E27FC236}">
                <a16:creationId xmlns:a16="http://schemas.microsoft.com/office/drawing/2014/main" id="{CB51F69D-C134-26CE-30BF-D1690CCAF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925" y="1141345"/>
            <a:ext cx="3552325" cy="2936450"/>
          </a:xfrm>
          <a:prstGeom prst="rect">
            <a:avLst/>
          </a:prstGeom>
        </p:spPr>
      </p:pic>
      <p:sp>
        <p:nvSpPr>
          <p:cNvPr id="9" name="Rectangle 8">
            <a:extLst>
              <a:ext uri="{FF2B5EF4-FFF2-40B4-BE49-F238E27FC236}">
                <a16:creationId xmlns:a16="http://schemas.microsoft.com/office/drawing/2014/main" id="{C9E26156-6322-47E3-0EA1-D2B3E31C00FA}"/>
              </a:ext>
            </a:extLst>
          </p:cNvPr>
          <p:cNvSpPr/>
          <p:nvPr/>
        </p:nvSpPr>
        <p:spPr>
          <a:xfrm>
            <a:off x="551158" y="1611573"/>
            <a:ext cx="11293247" cy="4131128"/>
          </a:xfrm>
          <a:prstGeom prst="rect">
            <a:avLst/>
          </a:prstGeom>
          <a:noFill/>
        </p:spPr>
        <p:txBody>
          <a:bodyPr/>
          <a:lstStyle/>
          <a:p>
            <a:endParaRPr lang="en-US"/>
          </a:p>
        </p:txBody>
      </p:sp>
      <p:sp>
        <p:nvSpPr>
          <p:cNvPr id="10" name="Freeform 12">
            <a:extLst>
              <a:ext uri="{FF2B5EF4-FFF2-40B4-BE49-F238E27FC236}">
                <a16:creationId xmlns:a16="http://schemas.microsoft.com/office/drawing/2014/main" id="{B6EBF532-A472-5EF8-E4A6-3A33E3B43226}"/>
              </a:ext>
            </a:extLst>
          </p:cNvPr>
          <p:cNvSpPr/>
          <p:nvPr/>
        </p:nvSpPr>
        <p:spPr>
          <a:xfrm>
            <a:off x="548284" y="4256584"/>
            <a:ext cx="3409089" cy="893810"/>
          </a:xfrm>
          <a:custGeom>
            <a:avLst/>
            <a:gdLst>
              <a:gd name="connsiteX0" fmla="*/ 0 w 3336742"/>
              <a:gd name="connsiteY0" fmla="*/ 0 h 930726"/>
              <a:gd name="connsiteX1" fmla="*/ 3336742 w 3336742"/>
              <a:gd name="connsiteY1" fmla="*/ 0 h 930726"/>
              <a:gd name="connsiteX2" fmla="*/ 3336742 w 3336742"/>
              <a:gd name="connsiteY2" fmla="*/ 930726 h 930726"/>
              <a:gd name="connsiteX3" fmla="*/ 0 w 3336742"/>
              <a:gd name="connsiteY3" fmla="*/ 930726 h 930726"/>
              <a:gd name="connsiteX4" fmla="*/ 0 w 3336742"/>
              <a:gd name="connsiteY4" fmla="*/ 0 h 930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742" h="930726">
                <a:moveTo>
                  <a:pt x="0" y="0"/>
                </a:moveTo>
                <a:lnTo>
                  <a:pt x="3336742" y="0"/>
                </a:lnTo>
                <a:lnTo>
                  <a:pt x="3336742" y="930726"/>
                </a:lnTo>
                <a:lnTo>
                  <a:pt x="0" y="930726"/>
                </a:lnTo>
                <a:lnTo>
                  <a:pt x="0" y="0"/>
                </a:lnTo>
                <a:close/>
              </a:path>
            </a:pathLst>
          </a:custGeom>
        </p:spPr>
        <p:style>
          <a:lnRef idx="1">
            <a:schemeClr val="dk1"/>
          </a:lnRef>
          <a:fillRef idx="2">
            <a:schemeClr val="dk1"/>
          </a:fillRef>
          <a:effectRef idx="1">
            <a:schemeClr val="dk1"/>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t>Immediate </a:t>
            </a:r>
            <a:br>
              <a:rPr lang="en-US" sz="2800" b="1" kern="1200" dirty="0"/>
            </a:br>
            <a:r>
              <a:rPr lang="en-US" sz="2800" b="1" kern="1200" dirty="0"/>
              <a:t>Recovery</a:t>
            </a:r>
          </a:p>
        </p:txBody>
      </p:sp>
      <p:sp>
        <p:nvSpPr>
          <p:cNvPr id="11" name="Oval 10">
            <a:extLst>
              <a:ext uri="{FF2B5EF4-FFF2-40B4-BE49-F238E27FC236}">
                <a16:creationId xmlns:a16="http://schemas.microsoft.com/office/drawing/2014/main" id="{00D5C0E0-A42B-314D-975C-57C6A101B578}"/>
              </a:ext>
            </a:extLst>
          </p:cNvPr>
          <p:cNvSpPr/>
          <p:nvPr/>
        </p:nvSpPr>
        <p:spPr>
          <a:xfrm>
            <a:off x="418262" y="4478612"/>
            <a:ext cx="413112" cy="413112"/>
          </a:xfrm>
          <a:prstGeom prst="ellipse">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700F03E5-D782-0F34-6C60-07700A140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6530" y="3094589"/>
            <a:ext cx="1395797" cy="866863"/>
          </a:xfrm>
          <a:prstGeom prst="rect">
            <a:avLst/>
          </a:prstGeom>
        </p:spPr>
      </p:pic>
      <p:sp>
        <p:nvSpPr>
          <p:cNvPr id="13" name="Rectangle 12">
            <a:extLst>
              <a:ext uri="{FF2B5EF4-FFF2-40B4-BE49-F238E27FC236}">
                <a16:creationId xmlns:a16="http://schemas.microsoft.com/office/drawing/2014/main" id="{60041E62-8799-5B0B-5C60-E894BAE001A5}"/>
              </a:ext>
            </a:extLst>
          </p:cNvPr>
          <p:cNvSpPr/>
          <p:nvPr/>
        </p:nvSpPr>
        <p:spPr>
          <a:xfrm>
            <a:off x="452305" y="3147934"/>
            <a:ext cx="1391485" cy="2743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25AF964-5A03-48B4-F27A-5455FA39042D}"/>
              </a:ext>
            </a:extLst>
          </p:cNvPr>
          <p:cNvGrpSpPr/>
          <p:nvPr/>
        </p:nvGrpSpPr>
        <p:grpSpPr>
          <a:xfrm>
            <a:off x="3973536" y="1131433"/>
            <a:ext cx="3552956" cy="4035970"/>
            <a:chOff x="3964404" y="1094028"/>
            <a:chExt cx="3552956" cy="4035970"/>
          </a:xfrm>
        </p:grpSpPr>
        <p:sp>
          <p:nvSpPr>
            <p:cNvPr id="15" name="Freeform 14">
              <a:extLst>
                <a:ext uri="{FF2B5EF4-FFF2-40B4-BE49-F238E27FC236}">
                  <a16:creationId xmlns:a16="http://schemas.microsoft.com/office/drawing/2014/main" id="{214E7627-E316-EA27-FEBF-3E0440E63CB0}"/>
                </a:ext>
              </a:extLst>
            </p:cNvPr>
            <p:cNvSpPr/>
            <p:nvPr/>
          </p:nvSpPr>
          <p:spPr>
            <a:xfrm>
              <a:off x="4108271" y="4219058"/>
              <a:ext cx="3409089" cy="910940"/>
            </a:xfrm>
            <a:custGeom>
              <a:avLst/>
              <a:gdLst>
                <a:gd name="connsiteX0" fmla="*/ 0 w 3427134"/>
                <a:gd name="connsiteY0" fmla="*/ 0 h 844815"/>
                <a:gd name="connsiteX1" fmla="*/ 3427134 w 3427134"/>
                <a:gd name="connsiteY1" fmla="*/ 0 h 844815"/>
                <a:gd name="connsiteX2" fmla="*/ 3427134 w 3427134"/>
                <a:gd name="connsiteY2" fmla="*/ 844815 h 844815"/>
                <a:gd name="connsiteX3" fmla="*/ 0 w 3427134"/>
                <a:gd name="connsiteY3" fmla="*/ 844815 h 844815"/>
                <a:gd name="connsiteX4" fmla="*/ 0 w 3427134"/>
                <a:gd name="connsiteY4" fmla="*/ 0 h 84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134" h="844815">
                  <a:moveTo>
                    <a:pt x="0" y="0"/>
                  </a:moveTo>
                  <a:lnTo>
                    <a:pt x="3427134" y="0"/>
                  </a:lnTo>
                  <a:lnTo>
                    <a:pt x="3427134" y="844815"/>
                  </a:lnTo>
                  <a:lnTo>
                    <a:pt x="0" y="844815"/>
                  </a:lnTo>
                  <a:lnTo>
                    <a:pt x="0" y="0"/>
                  </a:lnTo>
                  <a:close/>
                </a:path>
              </a:pathLst>
            </a:custGeom>
          </p:spPr>
          <p:style>
            <a:lnRef idx="1">
              <a:schemeClr val="dk1"/>
            </a:lnRef>
            <a:fillRef idx="2">
              <a:schemeClr val="dk1"/>
            </a:fillRef>
            <a:effectRef idx="1">
              <a:schemeClr val="dk1"/>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t>Early</a:t>
              </a:r>
              <a:br>
                <a:rPr lang="en-US" sz="2800" b="1" kern="1200" dirty="0"/>
              </a:br>
              <a:r>
                <a:rPr lang="en-US" sz="2800" b="1" kern="1200" dirty="0"/>
                <a:t>Recovery </a:t>
              </a:r>
            </a:p>
          </p:txBody>
        </p:sp>
        <p:sp>
          <p:nvSpPr>
            <p:cNvPr id="16" name="Oval 15">
              <a:extLst>
                <a:ext uri="{FF2B5EF4-FFF2-40B4-BE49-F238E27FC236}">
                  <a16:creationId xmlns:a16="http://schemas.microsoft.com/office/drawing/2014/main" id="{7FF5420F-828A-AFD4-A4A2-98683CB5C381}"/>
                </a:ext>
              </a:extLst>
            </p:cNvPr>
            <p:cNvSpPr/>
            <p:nvPr/>
          </p:nvSpPr>
          <p:spPr>
            <a:xfrm>
              <a:off x="3964404" y="4435746"/>
              <a:ext cx="413112" cy="413112"/>
            </a:xfrm>
            <a:prstGeom prst="ellipse">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6AB28EC9-EC78-50C8-CA69-D03A483D3B70}"/>
                </a:ext>
              </a:extLst>
            </p:cNvPr>
            <p:cNvPicPr>
              <a:picLocks noChangeAspect="1"/>
            </p:cNvPicPr>
            <p:nvPr/>
          </p:nvPicPr>
          <p:blipFill rotWithShape="1">
            <a:blip r:embed="rId5"/>
            <a:srcRect r="29397" b="14054"/>
            <a:stretch/>
          </p:blipFill>
          <p:spPr>
            <a:xfrm>
              <a:off x="4184093" y="1094028"/>
              <a:ext cx="3311460" cy="2946362"/>
            </a:xfrm>
            <a:prstGeom prst="rect">
              <a:avLst/>
            </a:prstGeom>
          </p:spPr>
        </p:pic>
      </p:grpSp>
      <p:sp>
        <p:nvSpPr>
          <p:cNvPr id="18" name="Freeform 12">
            <a:extLst>
              <a:ext uri="{FF2B5EF4-FFF2-40B4-BE49-F238E27FC236}">
                <a16:creationId xmlns:a16="http://schemas.microsoft.com/office/drawing/2014/main" id="{4464E19D-ED88-3F28-73DE-EAE33DD674CA}"/>
              </a:ext>
            </a:extLst>
          </p:cNvPr>
          <p:cNvSpPr/>
          <p:nvPr/>
        </p:nvSpPr>
        <p:spPr>
          <a:xfrm>
            <a:off x="7771161" y="4273593"/>
            <a:ext cx="3409089" cy="893810"/>
          </a:xfrm>
          <a:custGeom>
            <a:avLst/>
            <a:gdLst>
              <a:gd name="connsiteX0" fmla="*/ 0 w 3336742"/>
              <a:gd name="connsiteY0" fmla="*/ 0 h 930726"/>
              <a:gd name="connsiteX1" fmla="*/ 3336742 w 3336742"/>
              <a:gd name="connsiteY1" fmla="*/ 0 h 930726"/>
              <a:gd name="connsiteX2" fmla="*/ 3336742 w 3336742"/>
              <a:gd name="connsiteY2" fmla="*/ 930726 h 930726"/>
              <a:gd name="connsiteX3" fmla="*/ 0 w 3336742"/>
              <a:gd name="connsiteY3" fmla="*/ 930726 h 930726"/>
              <a:gd name="connsiteX4" fmla="*/ 0 w 3336742"/>
              <a:gd name="connsiteY4" fmla="*/ 0 h 930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742" h="930726">
                <a:moveTo>
                  <a:pt x="0" y="0"/>
                </a:moveTo>
                <a:lnTo>
                  <a:pt x="3336742" y="0"/>
                </a:lnTo>
                <a:lnTo>
                  <a:pt x="3336742" y="930726"/>
                </a:lnTo>
                <a:lnTo>
                  <a:pt x="0" y="930726"/>
                </a:lnTo>
                <a:lnTo>
                  <a:pt x="0" y="0"/>
                </a:lnTo>
                <a:close/>
              </a:path>
            </a:pathLst>
          </a:custGeom>
        </p:spPr>
        <p:style>
          <a:lnRef idx="1">
            <a:schemeClr val="dk1"/>
          </a:lnRef>
          <a:fillRef idx="2">
            <a:schemeClr val="dk1"/>
          </a:fillRef>
          <a:effectRef idx="1">
            <a:schemeClr val="dk1"/>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a:t>Continued Recovery</a:t>
            </a:r>
          </a:p>
        </p:txBody>
      </p:sp>
      <p:sp>
        <p:nvSpPr>
          <p:cNvPr id="19" name="Oval 18">
            <a:extLst>
              <a:ext uri="{FF2B5EF4-FFF2-40B4-BE49-F238E27FC236}">
                <a16:creationId xmlns:a16="http://schemas.microsoft.com/office/drawing/2014/main" id="{602753DB-8245-BEB1-E17A-3DBF2B249CC0}"/>
              </a:ext>
            </a:extLst>
          </p:cNvPr>
          <p:cNvSpPr/>
          <p:nvPr/>
        </p:nvSpPr>
        <p:spPr>
          <a:xfrm>
            <a:off x="7539191" y="4452076"/>
            <a:ext cx="413112" cy="413112"/>
          </a:xfrm>
          <a:prstGeom prst="ellipse">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26335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9B15-3447-BE28-91DB-DA9A45C8F854}"/>
              </a:ext>
            </a:extLst>
          </p:cNvPr>
          <p:cNvSpPr>
            <a:spLocks noGrp="1"/>
          </p:cNvSpPr>
          <p:nvPr>
            <p:ph type="title"/>
          </p:nvPr>
        </p:nvSpPr>
        <p:spPr/>
        <p:txBody>
          <a:bodyPr>
            <a:normAutofit/>
          </a:bodyPr>
          <a:lstStyle/>
          <a:p>
            <a:r>
              <a:rPr lang="en-US" sz="4000" dirty="0">
                <a:solidFill>
                  <a:srgbClr val="FF0000"/>
                </a:solidFill>
                <a:latin typeface="Arial" panose="020B0604020202020204" pitchFamily="34" charset="0"/>
                <a:cs typeface="Arial" panose="020B0604020202020204" pitchFamily="34" charset="0"/>
              </a:rPr>
              <a:t>Recovery Phases in Action</a:t>
            </a:r>
          </a:p>
        </p:txBody>
      </p:sp>
      <p:pic>
        <p:nvPicPr>
          <p:cNvPr id="7" name="Picture 6">
            <a:extLst>
              <a:ext uri="{FF2B5EF4-FFF2-40B4-BE49-F238E27FC236}">
                <a16:creationId xmlns:a16="http://schemas.microsoft.com/office/drawing/2014/main" id="{D91C12C1-4D72-3C0A-16E4-C4E3EEAFF405}"/>
              </a:ext>
            </a:extLst>
          </p:cNvPr>
          <p:cNvPicPr>
            <a:picLocks noChangeAspect="1"/>
          </p:cNvPicPr>
          <p:nvPr/>
        </p:nvPicPr>
        <p:blipFill>
          <a:blip r:embed="rId3"/>
          <a:srcRect/>
          <a:stretch/>
        </p:blipFill>
        <p:spPr>
          <a:xfrm>
            <a:off x="122991" y="1389887"/>
            <a:ext cx="11946017" cy="5468113"/>
          </a:xfrm>
          <a:prstGeom prst="rect">
            <a:avLst/>
          </a:prstGeom>
        </p:spPr>
      </p:pic>
    </p:spTree>
    <p:extLst>
      <p:ext uri="{BB962C8B-B14F-4D97-AF65-F5344CB8AC3E}">
        <p14:creationId xmlns:p14="http://schemas.microsoft.com/office/powerpoint/2010/main" val="1637449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B092-9C59-FC2F-60E8-0F4C9F96B446}"/>
              </a:ext>
            </a:extLst>
          </p:cNvPr>
          <p:cNvSpPr>
            <a:spLocks noGrp="1"/>
          </p:cNvSpPr>
          <p:nvPr>
            <p:ph type="title"/>
          </p:nvPr>
        </p:nvSpPr>
        <p:spPr/>
        <p:txBody>
          <a:bodyPr>
            <a:normAutofit/>
          </a:bodyPr>
          <a:lstStyle/>
          <a:p>
            <a:r>
              <a:rPr lang="en-US" sz="4000" b="1" dirty="0">
                <a:solidFill>
                  <a:srgbClr val="FF0000"/>
                </a:solidFill>
                <a:latin typeface="Arial" panose="020B0604020202020204" pitchFamily="34" charset="0"/>
                <a:cs typeface="Arial" panose="020B0604020202020204" pitchFamily="34" charset="0"/>
              </a:rPr>
              <a:t>Reunification Center vs Family Assistance Center</a:t>
            </a:r>
          </a:p>
        </p:txBody>
      </p:sp>
      <p:sp>
        <p:nvSpPr>
          <p:cNvPr id="3" name="Text Placeholder 2">
            <a:extLst>
              <a:ext uri="{FF2B5EF4-FFF2-40B4-BE49-F238E27FC236}">
                <a16:creationId xmlns:a16="http://schemas.microsoft.com/office/drawing/2014/main" id="{6EAF88BC-BC88-1CB4-56FF-F9111818E2D3}"/>
              </a:ext>
            </a:extLst>
          </p:cNvPr>
          <p:cNvSpPr>
            <a:spLocks noGrp="1"/>
          </p:cNvSpPr>
          <p:nvPr>
            <p:ph type="body" idx="1"/>
          </p:nvPr>
        </p:nvSpPr>
        <p:spPr/>
        <p:txBody>
          <a:bodyPr>
            <a:normAutofit fontScale="77500" lnSpcReduction="20000"/>
          </a:bodyPr>
          <a:lstStyle/>
          <a:p>
            <a:r>
              <a:rPr lang="en-US" sz="2800" dirty="0"/>
              <a:t>Reunification Center</a:t>
            </a:r>
          </a:p>
        </p:txBody>
      </p:sp>
      <p:sp>
        <p:nvSpPr>
          <p:cNvPr id="4" name="Content Placeholder 3">
            <a:extLst>
              <a:ext uri="{FF2B5EF4-FFF2-40B4-BE49-F238E27FC236}">
                <a16:creationId xmlns:a16="http://schemas.microsoft.com/office/drawing/2014/main" id="{4123078F-3AC3-A4BE-D6BE-D2B8F7ECCE04}"/>
              </a:ext>
            </a:extLst>
          </p:cNvPr>
          <p:cNvSpPr>
            <a:spLocks noGrp="1"/>
          </p:cNvSpPr>
          <p:nvPr>
            <p:ph sz="half" idx="2"/>
          </p:nvPr>
        </p:nvSpPr>
        <p:spPr>
          <a:xfrm>
            <a:off x="507999" y="2174875"/>
            <a:ext cx="5486400" cy="1505027"/>
          </a:xfrm>
        </p:spPr>
        <p:txBody>
          <a:bodyPr>
            <a:normAutofit fontScale="77500" lnSpcReduction="20000"/>
          </a:bodyPr>
          <a:lstStyle/>
          <a:p>
            <a:pPr>
              <a:spcBef>
                <a:spcPts val="1800"/>
              </a:spcBef>
            </a:pPr>
            <a:r>
              <a:rPr lang="en-US" sz="2800" dirty="0"/>
              <a:t>Immediate Recovery Phase</a:t>
            </a:r>
          </a:p>
          <a:p>
            <a:pPr>
              <a:spcBef>
                <a:spcPts val="1800"/>
              </a:spcBef>
            </a:pPr>
            <a:r>
              <a:rPr lang="en-US" sz="2800" dirty="0"/>
              <a:t>May include death notification, led by law enforcement and medical examiners, in coordination with hospitals and Red Cross</a:t>
            </a:r>
            <a:r>
              <a:rPr lang="en-US" dirty="0"/>
              <a:t>.</a:t>
            </a:r>
          </a:p>
        </p:txBody>
      </p:sp>
      <p:sp>
        <p:nvSpPr>
          <p:cNvPr id="5" name="Text Placeholder 4">
            <a:extLst>
              <a:ext uri="{FF2B5EF4-FFF2-40B4-BE49-F238E27FC236}">
                <a16:creationId xmlns:a16="http://schemas.microsoft.com/office/drawing/2014/main" id="{429932C1-3741-FE29-9A68-C2B61EDCFA86}"/>
              </a:ext>
            </a:extLst>
          </p:cNvPr>
          <p:cNvSpPr>
            <a:spLocks noGrp="1"/>
          </p:cNvSpPr>
          <p:nvPr>
            <p:ph type="body" sz="quarter" idx="3"/>
          </p:nvPr>
        </p:nvSpPr>
        <p:spPr/>
        <p:txBody>
          <a:bodyPr>
            <a:normAutofit fontScale="77500" lnSpcReduction="20000"/>
          </a:bodyPr>
          <a:lstStyle/>
          <a:p>
            <a:r>
              <a:rPr lang="en-US" sz="2800" dirty="0"/>
              <a:t>Family Assistance Center</a:t>
            </a:r>
          </a:p>
        </p:txBody>
      </p:sp>
      <p:sp>
        <p:nvSpPr>
          <p:cNvPr id="6" name="Content Placeholder 5">
            <a:extLst>
              <a:ext uri="{FF2B5EF4-FFF2-40B4-BE49-F238E27FC236}">
                <a16:creationId xmlns:a16="http://schemas.microsoft.com/office/drawing/2014/main" id="{9451F36F-6975-4C0D-D8C7-902DCC749961}"/>
              </a:ext>
            </a:extLst>
          </p:cNvPr>
          <p:cNvSpPr>
            <a:spLocks noGrp="1"/>
          </p:cNvSpPr>
          <p:nvPr>
            <p:ph sz="quarter" idx="4"/>
          </p:nvPr>
        </p:nvSpPr>
        <p:spPr>
          <a:xfrm>
            <a:off x="6193369" y="2174875"/>
            <a:ext cx="5490632" cy="1823576"/>
          </a:xfrm>
        </p:spPr>
        <p:txBody>
          <a:bodyPr>
            <a:normAutofit fontScale="77500" lnSpcReduction="20000"/>
          </a:bodyPr>
          <a:lstStyle/>
          <a:p>
            <a:pPr>
              <a:spcBef>
                <a:spcPts val="1800"/>
              </a:spcBef>
            </a:pPr>
            <a:r>
              <a:rPr lang="en-US" sz="2800" dirty="0"/>
              <a:t>Long-Term Recovery Phase</a:t>
            </a:r>
          </a:p>
          <a:p>
            <a:pPr>
              <a:spcBef>
                <a:spcPts val="1800"/>
              </a:spcBef>
            </a:pPr>
            <a:r>
              <a:rPr lang="en-US" sz="2800" dirty="0"/>
              <a:t>Provision of services and information to the family members of those killed and to those injured or otherwise impacted by the incident</a:t>
            </a:r>
          </a:p>
        </p:txBody>
      </p:sp>
    </p:spTree>
    <p:extLst>
      <p:ext uri="{BB962C8B-B14F-4D97-AF65-F5344CB8AC3E}">
        <p14:creationId xmlns:p14="http://schemas.microsoft.com/office/powerpoint/2010/main" val="376435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9FD6-95FD-E641-615F-E08F6950004B}"/>
              </a:ext>
            </a:extLst>
          </p:cNvPr>
          <p:cNvSpPr>
            <a:spLocks noGrp="1"/>
          </p:cNvSpPr>
          <p:nvPr>
            <p:ph type="title"/>
          </p:nvPr>
        </p:nvSpPr>
        <p:spPr>
          <a:xfrm>
            <a:off x="508000" y="230189"/>
            <a:ext cx="11176000" cy="664797"/>
          </a:xfrm>
        </p:spPr>
        <p:txBody>
          <a:bodyPr wrap="square" anchor="t">
            <a:normAutofit/>
          </a:bodyPr>
          <a:lstStyle/>
          <a:p>
            <a:r>
              <a:rPr lang="en-US" sz="4000" b="1" dirty="0">
                <a:solidFill>
                  <a:srgbClr val="FF0000"/>
                </a:solidFill>
                <a:latin typeface="Arial" panose="020B0604020202020204" pitchFamily="34" charset="0"/>
                <a:cs typeface="Arial" panose="020B0604020202020204" pitchFamily="34" charset="0"/>
              </a:rPr>
              <a:t>Reunification</a:t>
            </a:r>
          </a:p>
        </p:txBody>
      </p:sp>
      <p:sp>
        <p:nvSpPr>
          <p:cNvPr id="3" name="Content Placeholder 2">
            <a:extLst>
              <a:ext uri="{FF2B5EF4-FFF2-40B4-BE49-F238E27FC236}">
                <a16:creationId xmlns:a16="http://schemas.microsoft.com/office/drawing/2014/main" id="{AE110321-49F9-39D0-A01C-AADA29925210}"/>
              </a:ext>
            </a:extLst>
          </p:cNvPr>
          <p:cNvSpPr>
            <a:spLocks noGrp="1"/>
          </p:cNvSpPr>
          <p:nvPr>
            <p:ph sz="half" idx="1"/>
          </p:nvPr>
        </p:nvSpPr>
        <p:spPr>
          <a:xfrm>
            <a:off x="508000" y="1411554"/>
            <a:ext cx="6418580" cy="4966386"/>
          </a:xfrm>
        </p:spPr>
        <p:txBody>
          <a:bodyPr>
            <a:normAutofit/>
          </a:bodyPr>
          <a:lstStyle/>
          <a:p>
            <a:r>
              <a:rPr lang="en-US" dirty="0"/>
              <a:t>Also consider calling it Notification or Information Center</a:t>
            </a:r>
          </a:p>
          <a:p>
            <a:r>
              <a:rPr lang="en-US" dirty="0"/>
              <a:t>Should be near the incident but not in the restricted area of the crime scene</a:t>
            </a:r>
          </a:p>
          <a:p>
            <a:r>
              <a:rPr lang="en-US" dirty="0"/>
              <a:t>Needs to be ADA accessible and have both large and small gathering spaces</a:t>
            </a:r>
          </a:p>
          <a:p>
            <a:r>
              <a:rPr lang="en-US" dirty="0"/>
              <a:t>Needs to be secured by Law Enforcement</a:t>
            </a:r>
          </a:p>
          <a:p>
            <a:r>
              <a:rPr lang="en-US" dirty="0"/>
              <a:t>Everyone who enters and exits must be accounted for</a:t>
            </a:r>
          </a:p>
          <a:p>
            <a:endParaRPr lang="en-US" dirty="0"/>
          </a:p>
        </p:txBody>
      </p:sp>
      <p:sp>
        <p:nvSpPr>
          <p:cNvPr id="5" name="AutoShape 4" descr="Generated image">
            <a:extLst>
              <a:ext uri="{FF2B5EF4-FFF2-40B4-BE49-F238E27FC236}">
                <a16:creationId xmlns:a16="http://schemas.microsoft.com/office/drawing/2014/main" id="{AAF8BAF3-CC28-7EF2-1FD5-A824B6E6530E}"/>
              </a:ext>
            </a:extLst>
          </p:cNvPr>
          <p:cNvSpPr>
            <a:spLocks noChangeAspect="1" noChangeArrowheads="1"/>
          </p:cNvSpPr>
          <p:nvPr/>
        </p:nvSpPr>
        <p:spPr bwMode="auto">
          <a:xfrm>
            <a:off x="7063740" y="1779270"/>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0A2B250-2D35-4E30-AAB9-E5260D2602C9}"/>
              </a:ext>
            </a:extLst>
          </p:cNvPr>
          <p:cNvPicPr>
            <a:picLocks noChangeAspect="1"/>
          </p:cNvPicPr>
          <p:nvPr/>
        </p:nvPicPr>
        <p:blipFill>
          <a:blip r:embed="rId2"/>
          <a:stretch>
            <a:fillRect/>
          </a:stretch>
        </p:blipFill>
        <p:spPr>
          <a:xfrm>
            <a:off x="7242810" y="1211580"/>
            <a:ext cx="3764280" cy="5646420"/>
          </a:xfrm>
          <a:prstGeom prst="rect">
            <a:avLst/>
          </a:prstGeom>
        </p:spPr>
      </p:pic>
    </p:spTree>
    <p:extLst>
      <p:ext uri="{BB962C8B-B14F-4D97-AF65-F5344CB8AC3E}">
        <p14:creationId xmlns:p14="http://schemas.microsoft.com/office/powerpoint/2010/main" val="398919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CB37-9EE2-500D-9A49-4190AA8955B8}"/>
              </a:ext>
            </a:extLst>
          </p:cNvPr>
          <p:cNvSpPr>
            <a:spLocks noGrp="1"/>
          </p:cNvSpPr>
          <p:nvPr>
            <p:ph type="title"/>
          </p:nvPr>
        </p:nvSpPr>
        <p:spPr>
          <a:xfrm>
            <a:off x="508000" y="230189"/>
            <a:ext cx="11176000" cy="664797"/>
          </a:xfrm>
        </p:spPr>
        <p:txBody>
          <a:bodyPr wrap="square" anchor="t">
            <a:normAutofit/>
          </a:bodyPr>
          <a:lstStyle/>
          <a:p>
            <a:r>
              <a:rPr lang="en-US" sz="4000" b="1" dirty="0">
                <a:solidFill>
                  <a:srgbClr val="FF0000"/>
                </a:solidFill>
                <a:latin typeface="Arial" panose="020B0604020202020204" pitchFamily="34" charset="0"/>
                <a:cs typeface="Arial" panose="020B0604020202020204" pitchFamily="34" charset="0"/>
              </a:rPr>
              <a:t>ARC Support</a:t>
            </a:r>
          </a:p>
        </p:txBody>
      </p:sp>
      <p:sp>
        <p:nvSpPr>
          <p:cNvPr id="3" name="Content Placeholder 2">
            <a:extLst>
              <a:ext uri="{FF2B5EF4-FFF2-40B4-BE49-F238E27FC236}">
                <a16:creationId xmlns:a16="http://schemas.microsoft.com/office/drawing/2014/main" id="{3490359D-BDF6-0B7A-CCC7-2C37735DCCAA}"/>
              </a:ext>
            </a:extLst>
          </p:cNvPr>
          <p:cNvSpPr>
            <a:spLocks noGrp="1"/>
          </p:cNvSpPr>
          <p:nvPr>
            <p:ph sz="half" idx="1"/>
          </p:nvPr>
        </p:nvSpPr>
        <p:spPr>
          <a:xfrm>
            <a:off x="508000" y="1411554"/>
            <a:ext cx="5486400" cy="4075112"/>
          </a:xfrm>
        </p:spPr>
        <p:txBody>
          <a:bodyPr>
            <a:normAutofit fontScale="85000" lnSpcReduction="20000"/>
          </a:bodyPr>
          <a:lstStyle/>
          <a:p>
            <a:r>
              <a:rPr lang="en-US" dirty="0"/>
              <a:t>Site selection and procurement</a:t>
            </a:r>
          </a:p>
          <a:p>
            <a:r>
              <a:rPr lang="en-US" dirty="0"/>
              <a:t>Supply Support</a:t>
            </a:r>
          </a:p>
          <a:p>
            <a:r>
              <a:rPr lang="en-US" dirty="0"/>
              <a:t>People power for movement and tracking</a:t>
            </a:r>
          </a:p>
          <a:p>
            <a:r>
              <a:rPr lang="en-US" dirty="0"/>
              <a:t>DMH, DSC, and DHS</a:t>
            </a:r>
          </a:p>
          <a:p>
            <a:r>
              <a:rPr lang="en-US" dirty="0"/>
              <a:t>Hospital liaison/reunification support</a:t>
            </a:r>
          </a:p>
          <a:p>
            <a:r>
              <a:rPr lang="en-US" dirty="0"/>
              <a:t>Partner Coordination</a:t>
            </a:r>
          </a:p>
          <a:p>
            <a:r>
              <a:rPr lang="en-US" dirty="0"/>
              <a:t>Technology support (Web EOC)</a:t>
            </a:r>
          </a:p>
          <a:p>
            <a:r>
              <a:rPr lang="en-US" dirty="0"/>
              <a:t>Call Center (1-800-Red-Cross)</a:t>
            </a:r>
          </a:p>
          <a:p>
            <a:r>
              <a:rPr lang="en-US" dirty="0"/>
              <a:t>Feeding </a:t>
            </a:r>
          </a:p>
          <a:p>
            <a:r>
              <a:rPr lang="en-US" dirty="0"/>
              <a:t>Logistics supplies, and equipment</a:t>
            </a:r>
          </a:p>
        </p:txBody>
      </p:sp>
      <p:pic>
        <p:nvPicPr>
          <p:cNvPr id="2050" name="Picture 2" descr="Patrons at New Hampshire shooting prevented worse tragedy, AG says : NPR">
            <a:extLst>
              <a:ext uri="{FF2B5EF4-FFF2-40B4-BE49-F238E27FC236}">
                <a16:creationId xmlns:a16="http://schemas.microsoft.com/office/drawing/2014/main" id="{F423FF37-1B7E-3CD0-49AD-3B0F155EE6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965"/>
          <a:stretch>
            <a:fillRect/>
          </a:stretch>
        </p:blipFill>
        <p:spPr bwMode="auto">
          <a:xfrm>
            <a:off x="6197600" y="1411288"/>
            <a:ext cx="5486400" cy="4075112"/>
          </a:xfrm>
          <a:prstGeom prst="rect">
            <a:avLst/>
          </a:prstGeom>
          <a:solidFill>
            <a:srgbClr val="FFFFFF"/>
          </a:solidFill>
        </p:spPr>
      </p:pic>
    </p:spTree>
    <p:extLst>
      <p:ext uri="{BB962C8B-B14F-4D97-AF65-F5344CB8AC3E}">
        <p14:creationId xmlns:p14="http://schemas.microsoft.com/office/powerpoint/2010/main" val="207504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8666-D865-33E1-FB4B-B151CCEC4A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45E980-C9A2-F15A-382D-2CC5A933A08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7CA9D3B-4196-AB34-DFC7-12BD195AE737}"/>
              </a:ext>
            </a:extLst>
          </p:cNvPr>
          <p:cNvSpPr>
            <a:spLocks noGrp="1"/>
          </p:cNvSpPr>
          <p:nvPr>
            <p:ph sz="half" idx="2"/>
          </p:nvPr>
        </p:nvSpPr>
        <p:spPr/>
        <p:txBody>
          <a:bodyPr/>
          <a:lstStyle/>
          <a:p>
            <a:endParaRPr lang="en-US"/>
          </a:p>
        </p:txBody>
      </p:sp>
      <p:sp>
        <p:nvSpPr>
          <p:cNvPr id="5" name="Title 1">
            <a:extLst>
              <a:ext uri="{FF2B5EF4-FFF2-40B4-BE49-F238E27FC236}">
                <a16:creationId xmlns:a16="http://schemas.microsoft.com/office/drawing/2014/main" id="{60942261-299B-3E7B-7517-475C403FF2B1}"/>
              </a:ext>
            </a:extLst>
          </p:cNvPr>
          <p:cNvSpPr txBox="1">
            <a:spLocks/>
          </p:cNvSpPr>
          <p:nvPr/>
        </p:nvSpPr>
        <p:spPr>
          <a:xfrm>
            <a:off x="594360" y="365125"/>
            <a:ext cx="10401300"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rgbClr val="FF0000"/>
                </a:solidFill>
                <a:latin typeface="Arial" panose="020B0604020202020204" pitchFamily="34" charset="0"/>
                <a:cs typeface="Arial" panose="020B0604020202020204" pitchFamily="34" charset="0"/>
              </a:rPr>
              <a:t>4 Mass Casualty Musts</a:t>
            </a:r>
          </a:p>
        </p:txBody>
      </p:sp>
      <p:graphicFrame>
        <p:nvGraphicFramePr>
          <p:cNvPr id="6" name="Content Placeholder 4">
            <a:extLst>
              <a:ext uri="{FF2B5EF4-FFF2-40B4-BE49-F238E27FC236}">
                <a16:creationId xmlns:a16="http://schemas.microsoft.com/office/drawing/2014/main" id="{2D8D6672-8532-F31D-B897-A63F906AECB7}"/>
              </a:ext>
            </a:extLst>
          </p:cNvPr>
          <p:cNvGraphicFramePr>
            <a:graphicFrameLocks/>
          </p:cNvGraphicFramePr>
          <p:nvPr>
            <p:extLst>
              <p:ext uri="{D42A27DB-BD31-4B8C-83A1-F6EECF244321}">
                <p14:modId xmlns:p14="http://schemas.microsoft.com/office/powerpoint/2010/main" val="2382244336"/>
              </p:ext>
            </p:extLst>
          </p:nvPr>
        </p:nvGraphicFramePr>
        <p:xfrm>
          <a:off x="609600" y="1623873"/>
          <a:ext cx="109728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3">
            <a:extLst>
              <a:ext uri="{FF2B5EF4-FFF2-40B4-BE49-F238E27FC236}">
                <a16:creationId xmlns:a16="http://schemas.microsoft.com/office/drawing/2014/main" id="{FF4C738A-AD3D-209E-9A1D-77721A1F11C0}"/>
              </a:ext>
            </a:extLst>
          </p:cNvPr>
          <p:cNvSpPr txBox="1">
            <a:spLocks/>
          </p:cNvSpPr>
          <p:nvPr/>
        </p:nvSpPr>
        <p:spPr>
          <a:xfrm>
            <a:off x="594360"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565E0F-8A53-514A-ACAD-798A577A52BF}" type="slidenum">
              <a:rPr lang="en-US" smtClean="0">
                <a:solidFill>
                  <a:srgbClr val="000000">
                    <a:tint val="75000"/>
                  </a:srgbClr>
                </a:solidFill>
              </a:rPr>
              <a:pPr/>
              <a:t>2</a:t>
            </a:fld>
            <a:endParaRPr lang="en-US" dirty="0">
              <a:solidFill>
                <a:srgbClr val="000000">
                  <a:tint val="75000"/>
                </a:srgbClr>
              </a:solidFill>
            </a:endParaRPr>
          </a:p>
        </p:txBody>
      </p:sp>
      <p:pic>
        <p:nvPicPr>
          <p:cNvPr id="8" name="Picture 7">
            <a:extLst>
              <a:ext uri="{FF2B5EF4-FFF2-40B4-BE49-F238E27FC236}">
                <a16:creationId xmlns:a16="http://schemas.microsoft.com/office/drawing/2014/main" id="{2BE8058D-774C-26CE-86AF-DE5012805D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5111" y="2689898"/>
            <a:ext cx="914528" cy="952633"/>
          </a:xfrm>
          <a:prstGeom prst="rect">
            <a:avLst/>
          </a:prstGeom>
        </p:spPr>
      </p:pic>
      <p:pic>
        <p:nvPicPr>
          <p:cNvPr id="9" name="Picture 8">
            <a:extLst>
              <a:ext uri="{FF2B5EF4-FFF2-40B4-BE49-F238E27FC236}">
                <a16:creationId xmlns:a16="http://schemas.microsoft.com/office/drawing/2014/main" id="{54687D16-B1A2-51B4-1658-FB4EF8FF51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6573" y="2887255"/>
            <a:ext cx="657317" cy="657317"/>
          </a:xfrm>
          <a:prstGeom prst="rect">
            <a:avLst/>
          </a:prstGeom>
        </p:spPr>
      </p:pic>
      <p:pic>
        <p:nvPicPr>
          <p:cNvPr id="10" name="Picture 9">
            <a:extLst>
              <a:ext uri="{FF2B5EF4-FFF2-40B4-BE49-F238E27FC236}">
                <a16:creationId xmlns:a16="http://schemas.microsoft.com/office/drawing/2014/main" id="{956CFA64-297E-E803-EA04-BC2935A487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5111" y="5133955"/>
            <a:ext cx="781159" cy="714475"/>
          </a:xfrm>
          <a:prstGeom prst="rect">
            <a:avLst/>
          </a:prstGeom>
        </p:spPr>
      </p:pic>
      <p:pic>
        <p:nvPicPr>
          <p:cNvPr id="11" name="Picture 10">
            <a:extLst>
              <a:ext uri="{FF2B5EF4-FFF2-40B4-BE49-F238E27FC236}">
                <a16:creationId xmlns:a16="http://schemas.microsoft.com/office/drawing/2014/main" id="{5B5EA4C6-8AC4-FC11-B6D5-55B0F43458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6573" y="5233981"/>
            <a:ext cx="562053" cy="514422"/>
          </a:xfrm>
          <a:prstGeom prst="rect">
            <a:avLst/>
          </a:prstGeom>
        </p:spPr>
      </p:pic>
    </p:spTree>
    <p:extLst>
      <p:ext uri="{BB962C8B-B14F-4D97-AF65-F5344CB8AC3E}">
        <p14:creationId xmlns:p14="http://schemas.microsoft.com/office/powerpoint/2010/main" val="23375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D62D-04A2-0F43-FD34-6F85AC5F8A02}"/>
              </a:ext>
            </a:extLst>
          </p:cNvPr>
          <p:cNvSpPr>
            <a:spLocks noGrp="1"/>
          </p:cNvSpPr>
          <p:nvPr>
            <p:ph type="title"/>
          </p:nvPr>
        </p:nvSpPr>
        <p:spPr/>
        <p:txBody>
          <a:bodyPr>
            <a:normAutofit/>
          </a:bodyPr>
          <a:lstStyle/>
          <a:p>
            <a:r>
              <a:rPr lang="en-US" sz="4000" b="1" dirty="0">
                <a:solidFill>
                  <a:srgbClr val="FF0000"/>
                </a:solidFill>
                <a:latin typeface="Arial" panose="020B0604020202020204" pitchFamily="34" charset="0"/>
                <a:cs typeface="Arial" panose="020B0604020202020204" pitchFamily="34" charset="0"/>
              </a:rPr>
              <a:t>Family Assistance Center</a:t>
            </a:r>
          </a:p>
        </p:txBody>
      </p:sp>
      <p:pic>
        <p:nvPicPr>
          <p:cNvPr id="9" name="Picture 8">
            <a:extLst>
              <a:ext uri="{FF2B5EF4-FFF2-40B4-BE49-F238E27FC236}">
                <a16:creationId xmlns:a16="http://schemas.microsoft.com/office/drawing/2014/main" id="{471038C7-F4EA-7F7F-2623-7C119D3A0240}"/>
              </a:ext>
            </a:extLst>
          </p:cNvPr>
          <p:cNvPicPr>
            <a:picLocks noChangeAspect="1"/>
          </p:cNvPicPr>
          <p:nvPr/>
        </p:nvPicPr>
        <p:blipFill>
          <a:blip r:embed="rId3"/>
          <a:stretch>
            <a:fillRect/>
          </a:stretch>
        </p:blipFill>
        <p:spPr>
          <a:xfrm>
            <a:off x="637888" y="1347260"/>
            <a:ext cx="10916224" cy="6140376"/>
          </a:xfrm>
          <a:prstGeom prst="rect">
            <a:avLst/>
          </a:prstGeom>
        </p:spPr>
      </p:pic>
    </p:spTree>
    <p:extLst>
      <p:ext uri="{BB962C8B-B14F-4D97-AF65-F5344CB8AC3E}">
        <p14:creationId xmlns:p14="http://schemas.microsoft.com/office/powerpoint/2010/main" val="4260323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C475-080A-729B-C2CD-5795B71D8F78}"/>
              </a:ext>
            </a:extLst>
          </p:cNvPr>
          <p:cNvSpPr>
            <a:spLocks noGrp="1"/>
          </p:cNvSpPr>
          <p:nvPr>
            <p:ph type="title"/>
          </p:nvPr>
        </p:nvSpPr>
        <p:spPr>
          <a:xfrm>
            <a:off x="609600" y="0"/>
            <a:ext cx="10972800" cy="1143000"/>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Family Assistance Center Layout Example</a:t>
            </a:r>
          </a:p>
        </p:txBody>
      </p:sp>
      <p:pic>
        <p:nvPicPr>
          <p:cNvPr id="5" name="Content Placeholder 4">
            <a:extLst>
              <a:ext uri="{FF2B5EF4-FFF2-40B4-BE49-F238E27FC236}">
                <a16:creationId xmlns:a16="http://schemas.microsoft.com/office/drawing/2014/main" id="{B3E73E09-A035-FF95-3ACE-36FDFDA163F8}"/>
              </a:ext>
            </a:extLst>
          </p:cNvPr>
          <p:cNvPicPr>
            <a:picLocks noGrp="1" noChangeAspect="1"/>
          </p:cNvPicPr>
          <p:nvPr>
            <p:ph idx="1"/>
          </p:nvPr>
        </p:nvPicPr>
        <p:blipFill>
          <a:blip r:embed="rId3"/>
          <a:stretch>
            <a:fillRect/>
          </a:stretch>
        </p:blipFill>
        <p:spPr>
          <a:xfrm>
            <a:off x="2381956" y="869684"/>
            <a:ext cx="7428088" cy="5571066"/>
          </a:xfrm>
          <a:prstGeom prst="rect">
            <a:avLst/>
          </a:prstGeom>
        </p:spPr>
      </p:pic>
    </p:spTree>
    <p:extLst>
      <p:ext uri="{BB962C8B-B14F-4D97-AF65-F5344CB8AC3E}">
        <p14:creationId xmlns:p14="http://schemas.microsoft.com/office/powerpoint/2010/main" val="2295455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87BA-213B-070E-7BFA-CCF473D46714}"/>
              </a:ext>
            </a:extLst>
          </p:cNvPr>
          <p:cNvSpPr>
            <a:spLocks noGrp="1"/>
          </p:cNvSpPr>
          <p:nvPr>
            <p:ph type="title"/>
          </p:nvPr>
        </p:nvSpPr>
        <p:spPr>
          <a:xfrm>
            <a:off x="508000" y="230189"/>
            <a:ext cx="11176000" cy="664797"/>
          </a:xfrm>
        </p:spPr>
        <p:txBody>
          <a:bodyPr wrap="square" anchor="t">
            <a:normAutofit fontScale="90000"/>
          </a:bodyPr>
          <a:lstStyle/>
          <a:p>
            <a:r>
              <a:rPr lang="en-US" b="1" dirty="0">
                <a:solidFill>
                  <a:srgbClr val="FF0000"/>
                </a:solidFill>
                <a:latin typeface="Arial" panose="020B0604020202020204" pitchFamily="34" charset="0"/>
                <a:cs typeface="Arial" panose="020B0604020202020204" pitchFamily="34" charset="0"/>
              </a:rPr>
              <a:t>The Red Cross as a Resource Coordination Hub</a:t>
            </a:r>
          </a:p>
        </p:txBody>
      </p:sp>
      <p:sp>
        <p:nvSpPr>
          <p:cNvPr id="3" name="Content Placeholder 2">
            <a:extLst>
              <a:ext uri="{FF2B5EF4-FFF2-40B4-BE49-F238E27FC236}">
                <a16:creationId xmlns:a16="http://schemas.microsoft.com/office/drawing/2014/main" id="{8D00C97F-0932-FA9E-721E-D7EEF0FE5D6A}"/>
              </a:ext>
            </a:extLst>
          </p:cNvPr>
          <p:cNvSpPr>
            <a:spLocks noGrp="1"/>
          </p:cNvSpPr>
          <p:nvPr>
            <p:ph sz="half" idx="1"/>
          </p:nvPr>
        </p:nvSpPr>
        <p:spPr>
          <a:xfrm>
            <a:off x="508000" y="1411554"/>
            <a:ext cx="5486400" cy="4075112"/>
          </a:xfrm>
        </p:spPr>
        <p:txBody>
          <a:bodyPr>
            <a:normAutofit lnSpcReduction="10000"/>
          </a:bodyPr>
          <a:lstStyle/>
          <a:p>
            <a:r>
              <a:rPr lang="en-US" dirty="0"/>
              <a:t>In-kind donations support</a:t>
            </a:r>
          </a:p>
          <a:p>
            <a:r>
              <a:rPr lang="en-US" dirty="0"/>
              <a:t>Conduit for Chamber assistance requests </a:t>
            </a:r>
          </a:p>
          <a:p>
            <a:r>
              <a:rPr lang="en-US" dirty="0"/>
              <a:t>Elected Official Liaisons &amp; External Relations support</a:t>
            </a:r>
          </a:p>
          <a:p>
            <a:r>
              <a:rPr lang="en-US" dirty="0"/>
              <a:t>Caseworker support for direct client assistance</a:t>
            </a:r>
          </a:p>
          <a:p>
            <a:r>
              <a:rPr lang="en-US" dirty="0"/>
              <a:t>Technology support</a:t>
            </a:r>
          </a:p>
          <a:p>
            <a:r>
              <a:rPr lang="en-US" dirty="0"/>
              <a:t>Coordination with partner NGOs</a:t>
            </a:r>
          </a:p>
          <a:p>
            <a:endParaRPr lang="en-US" dirty="0"/>
          </a:p>
        </p:txBody>
      </p:sp>
      <p:pic>
        <p:nvPicPr>
          <p:cNvPr id="5" name="Picture Placeholder 6" descr="A group of people around a table&#10;&#10;Description automatically generated">
            <a:extLst>
              <a:ext uri="{FF2B5EF4-FFF2-40B4-BE49-F238E27FC236}">
                <a16:creationId xmlns:a16="http://schemas.microsoft.com/office/drawing/2014/main" id="{F0F9F6F8-1F4D-7649-055C-D166E3B2CA2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6197602" y="1202291"/>
            <a:ext cx="5431339" cy="4075112"/>
          </a:xfrm>
          <a:noFill/>
        </p:spPr>
      </p:pic>
    </p:spTree>
    <p:extLst>
      <p:ext uri="{BB962C8B-B14F-4D97-AF65-F5344CB8AC3E}">
        <p14:creationId xmlns:p14="http://schemas.microsoft.com/office/powerpoint/2010/main" val="1521775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in front of a row of signs&#10;&#10;Description automatically generated">
            <a:extLst>
              <a:ext uri="{FF2B5EF4-FFF2-40B4-BE49-F238E27FC236}">
                <a16:creationId xmlns:a16="http://schemas.microsoft.com/office/drawing/2014/main" id="{67499ABB-6542-BDBE-5BBE-18C294F096BF}"/>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479995" y="1287037"/>
            <a:ext cx="5415069" cy="3045972"/>
          </a:xfrm>
          <a:prstGeom prst="rect">
            <a:avLst/>
          </a:prstGeom>
        </p:spPr>
      </p:pic>
      <p:sp>
        <p:nvSpPr>
          <p:cNvPr id="4" name="Title 3">
            <a:extLst>
              <a:ext uri="{FF2B5EF4-FFF2-40B4-BE49-F238E27FC236}">
                <a16:creationId xmlns:a16="http://schemas.microsoft.com/office/drawing/2014/main" id="{DA101DD9-2230-2A2F-5E6E-6220A6484150}"/>
              </a:ext>
            </a:extLst>
          </p:cNvPr>
          <p:cNvSpPr>
            <a:spLocks noGrp="1"/>
          </p:cNvSpPr>
          <p:nvPr>
            <p:ph type="title"/>
          </p:nvPr>
        </p:nvSpPr>
        <p:spPr>
          <a:xfrm>
            <a:off x="609600" y="-196055"/>
            <a:ext cx="10972800" cy="1143000"/>
          </a:xfrm>
        </p:spPr>
        <p:txBody>
          <a:bodyPr>
            <a:normAutofit/>
          </a:bodyPr>
          <a:lstStyle/>
          <a:p>
            <a:r>
              <a:rPr lang="en-US" sz="4000" b="1" dirty="0">
                <a:solidFill>
                  <a:srgbClr val="FF0000"/>
                </a:solidFill>
                <a:latin typeface="Arial" panose="020B0604020202020204" pitchFamily="34" charset="0"/>
                <a:cs typeface="Arial" panose="020B0604020202020204" pitchFamily="34" charset="0"/>
              </a:rPr>
              <a:t>Supporting the Community</a:t>
            </a:r>
          </a:p>
        </p:txBody>
      </p:sp>
      <p:pic>
        <p:nvPicPr>
          <p:cNvPr id="3" name="Picture 2">
            <a:extLst>
              <a:ext uri="{FF2B5EF4-FFF2-40B4-BE49-F238E27FC236}">
                <a16:creationId xmlns:a16="http://schemas.microsoft.com/office/drawing/2014/main" id="{B642C5CB-7FC6-7A4B-0702-44EC8C5205B7}"/>
              </a:ext>
            </a:extLst>
          </p:cNvPr>
          <p:cNvPicPr>
            <a:picLocks noChangeAspect="1"/>
          </p:cNvPicPr>
          <p:nvPr/>
        </p:nvPicPr>
        <p:blipFill>
          <a:blip r:embed="rId4"/>
          <a:stretch>
            <a:fillRect/>
          </a:stretch>
        </p:blipFill>
        <p:spPr>
          <a:xfrm>
            <a:off x="5994400" y="1810653"/>
            <a:ext cx="5842296" cy="4381722"/>
          </a:xfrm>
          <a:prstGeom prst="rect">
            <a:avLst/>
          </a:prstGeom>
        </p:spPr>
      </p:pic>
      <p:sp>
        <p:nvSpPr>
          <p:cNvPr id="7" name="TextBox 6">
            <a:extLst>
              <a:ext uri="{FF2B5EF4-FFF2-40B4-BE49-F238E27FC236}">
                <a16:creationId xmlns:a16="http://schemas.microsoft.com/office/drawing/2014/main" id="{43B9CDC0-C405-25C2-0A03-E0A225B58612}"/>
              </a:ext>
            </a:extLst>
          </p:cNvPr>
          <p:cNvSpPr txBox="1"/>
          <p:nvPr/>
        </p:nvSpPr>
        <p:spPr>
          <a:xfrm>
            <a:off x="9112134" y="6113223"/>
            <a:ext cx="2948589" cy="369332"/>
          </a:xfrm>
          <a:prstGeom prst="rect">
            <a:avLst/>
          </a:prstGeom>
          <a:noFill/>
        </p:spPr>
        <p:txBody>
          <a:bodyPr wrap="square">
            <a:spAutoFit/>
          </a:bodyPr>
          <a:lstStyle/>
          <a:p>
            <a:pPr>
              <a:spcBef>
                <a:spcPts val="375"/>
              </a:spcBef>
              <a:spcAft>
                <a:spcPts val="375"/>
              </a:spcAft>
            </a:pPr>
            <a:r>
              <a:rPr lang="en-US" b="0" i="1" dirty="0">
                <a:solidFill>
                  <a:schemeClr val="bg1"/>
                </a:solidFill>
                <a:effectLst/>
                <a:latin typeface="var(--secHlFont)"/>
              </a:rPr>
              <a:t>Susan Sharon/Maine Public</a:t>
            </a:r>
          </a:p>
        </p:txBody>
      </p:sp>
    </p:spTree>
    <p:extLst>
      <p:ext uri="{BB962C8B-B14F-4D97-AF65-F5344CB8AC3E}">
        <p14:creationId xmlns:p14="http://schemas.microsoft.com/office/powerpoint/2010/main" val="4098409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C8A3-4776-82C4-5B27-18A48116E3C6}"/>
              </a:ext>
            </a:extLst>
          </p:cNvPr>
          <p:cNvSpPr>
            <a:spLocks noGrp="1"/>
          </p:cNvSpPr>
          <p:nvPr>
            <p:ph type="title"/>
          </p:nvPr>
        </p:nvSpPr>
        <p:spPr>
          <a:xfrm>
            <a:off x="609600" y="0"/>
            <a:ext cx="10972800" cy="1143000"/>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Integrated Care and Condolence Team (ICCT)</a:t>
            </a:r>
          </a:p>
        </p:txBody>
      </p:sp>
      <p:sp>
        <p:nvSpPr>
          <p:cNvPr id="3" name="Content Placeholder 2">
            <a:extLst>
              <a:ext uri="{FF2B5EF4-FFF2-40B4-BE49-F238E27FC236}">
                <a16:creationId xmlns:a16="http://schemas.microsoft.com/office/drawing/2014/main" id="{757E795C-6E76-CC68-1FE0-A762D68D63D7}"/>
              </a:ext>
            </a:extLst>
          </p:cNvPr>
          <p:cNvSpPr>
            <a:spLocks noGrp="1"/>
          </p:cNvSpPr>
          <p:nvPr>
            <p:ph sz="half" idx="1"/>
          </p:nvPr>
        </p:nvSpPr>
        <p:spPr>
          <a:xfrm>
            <a:off x="515773" y="1058332"/>
            <a:ext cx="11382704" cy="1163395"/>
          </a:xfrm>
        </p:spPr>
        <p:txBody>
          <a:bodyPr>
            <a:normAutofit lnSpcReduction="10000"/>
          </a:bodyPr>
          <a:lstStyle/>
          <a:p>
            <a:pPr marL="0" indent="0" algn="ctr">
              <a:buNone/>
            </a:pPr>
            <a:r>
              <a:rPr lang="en-US" dirty="0">
                <a:latin typeface="Arial" panose="020B0604020202020204" pitchFamily="34" charset="0"/>
                <a:cs typeface="Arial" panose="020B0604020202020204" pitchFamily="34" charset="0"/>
              </a:rPr>
              <a:t>Red Cross volunteers specially trained to provide support and </a:t>
            </a:r>
            <a:r>
              <a:rPr lang="en-US" b="0" i="0" dirty="0">
                <a:solidFill>
                  <a:srgbClr val="262626"/>
                </a:solidFill>
                <a:effectLst/>
                <a:latin typeface="Arial" panose="020B0604020202020204" pitchFamily="34" charset="0"/>
                <a:cs typeface="Arial" panose="020B0604020202020204" pitchFamily="34" charset="0"/>
              </a:rPr>
              <a:t>services for families whose loved ones are missing, injured or deceased because of a disaster.</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7D0EE8D-5413-6DEF-0354-85C153CE1DE9}"/>
              </a:ext>
            </a:extLst>
          </p:cNvPr>
          <p:cNvSpPr>
            <a:spLocks noGrp="1"/>
          </p:cNvSpPr>
          <p:nvPr>
            <p:ph sz="half" idx="2"/>
          </p:nvPr>
        </p:nvSpPr>
        <p:spPr>
          <a:xfrm>
            <a:off x="6096000" y="2431067"/>
            <a:ext cx="5486400" cy="2908489"/>
          </a:xfrm>
        </p:spPr>
        <p:txBody>
          <a:bodyPr>
            <a:normAutofit lnSpcReduction="10000"/>
          </a:bodyPr>
          <a:lstStyle/>
          <a:p>
            <a:pPr>
              <a:spcBef>
                <a:spcPts val="1800"/>
              </a:spcBef>
            </a:pPr>
            <a:r>
              <a:rPr lang="en-US" dirty="0">
                <a:latin typeface="Arial" panose="020B0604020202020204" pitchFamily="34" charset="0"/>
                <a:cs typeface="Arial" panose="020B0604020202020204" pitchFamily="34" charset="0"/>
              </a:rPr>
              <a:t>Disaster Mental Health</a:t>
            </a:r>
          </a:p>
          <a:p>
            <a:pPr>
              <a:spcBef>
                <a:spcPts val="1800"/>
              </a:spcBef>
            </a:pPr>
            <a:r>
              <a:rPr lang="en-US" dirty="0">
                <a:latin typeface="Arial" panose="020B0604020202020204" pitchFamily="34" charset="0"/>
                <a:cs typeface="Arial" panose="020B0604020202020204" pitchFamily="34" charset="0"/>
              </a:rPr>
              <a:t>Disaster Health Services</a:t>
            </a:r>
          </a:p>
          <a:p>
            <a:pPr>
              <a:spcBef>
                <a:spcPts val="1800"/>
              </a:spcBef>
            </a:pPr>
            <a:r>
              <a:rPr lang="en-US" dirty="0">
                <a:latin typeface="Arial" panose="020B0604020202020204" pitchFamily="34" charset="0"/>
                <a:cs typeface="Arial" panose="020B0604020202020204" pitchFamily="34" charset="0"/>
              </a:rPr>
              <a:t>Disaster Spiritual Care</a:t>
            </a:r>
          </a:p>
          <a:p>
            <a:pPr>
              <a:spcBef>
                <a:spcPts val="1800"/>
              </a:spcBef>
            </a:pPr>
            <a:r>
              <a:rPr lang="en-US" dirty="0">
                <a:latin typeface="Arial" panose="020B0604020202020204" pitchFamily="34" charset="0"/>
                <a:cs typeface="Arial" panose="020B0604020202020204" pitchFamily="34" charset="0"/>
              </a:rPr>
              <a:t>Recovery Casework</a:t>
            </a:r>
          </a:p>
        </p:txBody>
      </p:sp>
      <p:pic>
        <p:nvPicPr>
          <p:cNvPr id="3074" name="Picture 2" descr="National Disaster Response Volunteer Opportunities | Volunteer | American Red  Cross">
            <a:extLst>
              <a:ext uri="{FF2B5EF4-FFF2-40B4-BE49-F238E27FC236}">
                <a16:creationId xmlns:a16="http://schemas.microsoft.com/office/drawing/2014/main" id="{3D7CF05A-2EA2-D46E-F56B-23F9A5F94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 y="2137059"/>
            <a:ext cx="4631167" cy="395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61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891E-CF83-F8E1-6FB6-9EA68021334B}"/>
              </a:ext>
            </a:extLst>
          </p:cNvPr>
          <p:cNvSpPr>
            <a:spLocks noGrp="1"/>
          </p:cNvSpPr>
          <p:nvPr>
            <p:ph type="title"/>
          </p:nvPr>
        </p:nvSpPr>
        <p:spPr>
          <a:xfrm>
            <a:off x="609600" y="-177358"/>
            <a:ext cx="10972800" cy="1143000"/>
          </a:xfrm>
        </p:spPr>
        <p:txBody>
          <a:bodyPr>
            <a:normAutofit/>
          </a:bodyPr>
          <a:lstStyle/>
          <a:p>
            <a:r>
              <a:rPr lang="en-US" sz="4000" b="1" dirty="0">
                <a:solidFill>
                  <a:srgbClr val="FF0000"/>
                </a:solidFill>
                <a:latin typeface="Arial" panose="020B0604020202020204" pitchFamily="34" charset="0"/>
                <a:cs typeface="Arial" panose="020B0604020202020204" pitchFamily="34" charset="0"/>
              </a:rPr>
              <a:t>Halloween for the Community</a:t>
            </a:r>
          </a:p>
        </p:txBody>
      </p:sp>
      <p:pic>
        <p:nvPicPr>
          <p:cNvPr id="5" name="Picture 6" descr="Image">
            <a:extLst>
              <a:ext uri="{FF2B5EF4-FFF2-40B4-BE49-F238E27FC236}">
                <a16:creationId xmlns:a16="http://schemas.microsoft.com/office/drawing/2014/main" id="{F6E42E6E-0CFE-489B-1F26-E6D0E8B17308}"/>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1950" r="9544"/>
          <a:stretch/>
        </p:blipFill>
        <p:spPr bwMode="auto">
          <a:xfrm>
            <a:off x="4390788" y="1297072"/>
            <a:ext cx="3410424" cy="5340238"/>
          </a:xfrm>
          <a:prstGeom prst="rect">
            <a:avLst/>
          </a:prstGeom>
          <a:extLst>
            <a:ext uri="{909E8E84-426E-40DD-AFC4-6F175D3DCCD1}">
              <a14:hiddenFill xmlns:a14="http://schemas.microsoft.com/office/drawing/2010/main">
                <a:solidFill>
                  <a:srgbClr val="FFFFFF"/>
                </a:solidFill>
              </a14:hiddenFill>
            </a:ext>
          </a:extLst>
        </p:spPr>
      </p:pic>
      <p:pic>
        <p:nvPicPr>
          <p:cNvPr id="8" name="Picture 2" descr="Image">
            <a:extLst>
              <a:ext uri="{FF2B5EF4-FFF2-40B4-BE49-F238E27FC236}">
                <a16:creationId xmlns:a16="http://schemas.microsoft.com/office/drawing/2014/main" id="{294C1111-5653-BF4A-3B98-0B018011E9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869" r="2" b="29897"/>
          <a:stretch/>
        </p:blipFill>
        <p:spPr bwMode="auto">
          <a:xfrm>
            <a:off x="508000" y="1284956"/>
            <a:ext cx="3643999" cy="2489359"/>
          </a:xfrm>
          <a:prstGeom prst="rect">
            <a:avLst/>
          </a:prstGeom>
          <a:extLst>
            <a:ext uri="{909E8E84-426E-40DD-AFC4-6F175D3DCCD1}">
              <a14:hiddenFill xmlns:a14="http://schemas.microsoft.com/office/drawing/2010/main">
                <a:solidFill>
                  <a:srgbClr val="FFFFFF"/>
                </a:solidFill>
              </a14:hiddenFill>
            </a:ext>
          </a:extLst>
        </p:spPr>
      </p:pic>
      <p:pic>
        <p:nvPicPr>
          <p:cNvPr id="9" name="Picture 4" descr="Image">
            <a:extLst>
              <a:ext uri="{FF2B5EF4-FFF2-40B4-BE49-F238E27FC236}">
                <a16:creationId xmlns:a16="http://schemas.microsoft.com/office/drawing/2014/main" id="{C85C7209-3AD6-A5AC-45C8-AFE9B17D65D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 b="7921"/>
          <a:stretch/>
        </p:blipFill>
        <p:spPr bwMode="auto">
          <a:xfrm>
            <a:off x="8040001" y="4039305"/>
            <a:ext cx="3766267" cy="2601009"/>
          </a:xfrm>
          <a:prstGeom prst="rect">
            <a:avLst/>
          </a:prstGeom>
          <a:extLst>
            <a:ext uri="{909E8E84-426E-40DD-AFC4-6F175D3DCCD1}">
              <a14:hiddenFill xmlns:a14="http://schemas.microsoft.com/office/drawing/2010/main">
                <a:solidFill>
                  <a:srgbClr val="FFFFFF"/>
                </a:solidFill>
              </a14:hiddenFill>
            </a:ext>
          </a:extLst>
        </p:spPr>
      </p:pic>
      <p:pic>
        <p:nvPicPr>
          <p:cNvPr id="7" name="Picture 4" descr="Image">
            <a:extLst>
              <a:ext uri="{FF2B5EF4-FFF2-40B4-BE49-F238E27FC236}">
                <a16:creationId xmlns:a16="http://schemas.microsoft.com/office/drawing/2014/main" id="{D8C8BCB6-2BEF-3672-8361-599D90E7E8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64" r="6517" b="-3"/>
          <a:stretch/>
        </p:blipFill>
        <p:spPr bwMode="auto">
          <a:xfrm>
            <a:off x="8624940" y="1297072"/>
            <a:ext cx="2596388" cy="26062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a:extLst>
              <a:ext uri="{FF2B5EF4-FFF2-40B4-BE49-F238E27FC236}">
                <a16:creationId xmlns:a16="http://schemas.microsoft.com/office/drawing/2014/main" id="{EFB33E16-AE37-C39D-BB29-04BFBC43CE9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909" r="16371" b="-3"/>
          <a:stretch/>
        </p:blipFill>
        <p:spPr bwMode="auto">
          <a:xfrm>
            <a:off x="970672" y="3876066"/>
            <a:ext cx="2741386" cy="275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22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49FD-A6AC-3492-703A-AC80B7D29A81}"/>
              </a:ext>
            </a:extLst>
          </p:cNvPr>
          <p:cNvSpPr>
            <a:spLocks noGrp="1"/>
          </p:cNvSpPr>
          <p:nvPr>
            <p:ph type="title"/>
          </p:nvPr>
        </p:nvSpPr>
        <p:spPr/>
        <p:txBody>
          <a:bodyPr>
            <a:normAutofit/>
          </a:bodyPr>
          <a:lstStyle/>
          <a:p>
            <a:r>
              <a:rPr lang="en-US" sz="4000" b="1" dirty="0">
                <a:solidFill>
                  <a:srgbClr val="FF0000"/>
                </a:solidFill>
                <a:latin typeface="Arial" panose="020B0604020202020204" pitchFamily="34" charset="0"/>
                <a:cs typeface="Arial" panose="020B0604020202020204" pitchFamily="34" charset="0"/>
              </a:rPr>
              <a:t>Maine Resiliency Center</a:t>
            </a:r>
          </a:p>
        </p:txBody>
      </p:sp>
      <p:pic>
        <p:nvPicPr>
          <p:cNvPr id="6" name="Picture 5" descr="A room with many chairs and tables&#10;&#10;Description automatically generated">
            <a:extLst>
              <a:ext uri="{FF2B5EF4-FFF2-40B4-BE49-F238E27FC236}">
                <a16:creationId xmlns:a16="http://schemas.microsoft.com/office/drawing/2014/main" id="{7C063A73-4BD6-8DC3-BDA0-47C7EF05767D}"/>
              </a:ext>
            </a:extLst>
          </p:cNvPr>
          <p:cNvPicPr>
            <a:picLocks noChangeAspect="1"/>
          </p:cNvPicPr>
          <p:nvPr/>
        </p:nvPicPr>
        <p:blipFill rotWithShape="1">
          <a:blip r:embed="rId3">
            <a:extLst>
              <a:ext uri="{28A0092B-C50C-407E-A947-70E740481C1C}">
                <a14:useLocalDpi xmlns:a14="http://schemas.microsoft.com/office/drawing/2010/main" val="0"/>
              </a:ext>
            </a:extLst>
          </a:blip>
          <a:srcRect l="10627"/>
          <a:stretch/>
        </p:blipFill>
        <p:spPr>
          <a:xfrm>
            <a:off x="7966841" y="2436958"/>
            <a:ext cx="4032470" cy="2774838"/>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3" name="Picture 2">
            <a:extLst>
              <a:ext uri="{FF2B5EF4-FFF2-40B4-BE49-F238E27FC236}">
                <a16:creationId xmlns:a16="http://schemas.microsoft.com/office/drawing/2014/main" id="{CFA724A7-27CF-3CA7-3B52-6DA11A832544}"/>
              </a:ext>
            </a:extLst>
          </p:cNvPr>
          <p:cNvPicPr>
            <a:picLocks noChangeAspect="1"/>
          </p:cNvPicPr>
          <p:nvPr/>
        </p:nvPicPr>
        <p:blipFill>
          <a:blip r:embed="rId4"/>
          <a:stretch>
            <a:fillRect/>
          </a:stretch>
        </p:blipFill>
        <p:spPr>
          <a:xfrm>
            <a:off x="4348564" y="2033863"/>
            <a:ext cx="3494872" cy="3598903"/>
          </a:xfrm>
          <a:prstGeom prst="rect">
            <a:avLst/>
          </a:prstGeom>
        </p:spPr>
      </p:pic>
      <p:pic>
        <p:nvPicPr>
          <p:cNvPr id="5" name="Content Placeholder 4" descr="A room with a couch and a table&#10;&#10;Description automatically generated">
            <a:extLst>
              <a:ext uri="{FF2B5EF4-FFF2-40B4-BE49-F238E27FC236}">
                <a16:creationId xmlns:a16="http://schemas.microsoft.com/office/drawing/2014/main" id="{9CCD452A-BC3C-CF1D-8634-6ABD425F7567}"/>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2130" r="7193"/>
          <a:stretch/>
        </p:blipFill>
        <p:spPr>
          <a:xfrm>
            <a:off x="192689" y="2436958"/>
            <a:ext cx="4032470" cy="273899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Tree>
    <p:extLst>
      <p:ext uri="{BB962C8B-B14F-4D97-AF65-F5344CB8AC3E}">
        <p14:creationId xmlns:p14="http://schemas.microsoft.com/office/powerpoint/2010/main" val="886491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C440-D6FD-8158-5429-BF8CE05C4FCF}"/>
              </a:ext>
            </a:extLst>
          </p:cNvPr>
          <p:cNvSpPr>
            <a:spLocks noGrp="1"/>
          </p:cNvSpPr>
          <p:nvPr>
            <p:ph type="title"/>
          </p:nvPr>
        </p:nvSpPr>
        <p:spPr>
          <a:xfrm>
            <a:off x="609600" y="0"/>
            <a:ext cx="10972800" cy="1143000"/>
          </a:xfrm>
        </p:spPr>
        <p:txBody>
          <a:bodyPr>
            <a:normAutofit/>
          </a:bodyPr>
          <a:lstStyle/>
          <a:p>
            <a:r>
              <a:rPr lang="en-US" sz="4000" b="1" dirty="0">
                <a:solidFill>
                  <a:srgbClr val="FF0000"/>
                </a:solidFill>
                <a:latin typeface="Arial" panose="020B0604020202020204" pitchFamily="34" charset="0"/>
                <a:cs typeface="Arial" panose="020B0604020202020204" pitchFamily="34" charset="0"/>
              </a:rPr>
              <a:t>Healthcare Partner Coordination</a:t>
            </a:r>
          </a:p>
        </p:txBody>
      </p:sp>
      <p:sp>
        <p:nvSpPr>
          <p:cNvPr id="3" name="Content Placeholder 2">
            <a:extLst>
              <a:ext uri="{FF2B5EF4-FFF2-40B4-BE49-F238E27FC236}">
                <a16:creationId xmlns:a16="http://schemas.microsoft.com/office/drawing/2014/main" id="{F57DA4E8-7591-AEFD-C2B7-885E3E123B8D}"/>
              </a:ext>
            </a:extLst>
          </p:cNvPr>
          <p:cNvSpPr>
            <a:spLocks noGrp="1"/>
          </p:cNvSpPr>
          <p:nvPr>
            <p:ph sz="half" idx="1"/>
          </p:nvPr>
        </p:nvSpPr>
        <p:spPr>
          <a:xfrm>
            <a:off x="609600" y="1169637"/>
            <a:ext cx="5324764" cy="4822991"/>
          </a:xfrm>
        </p:spPr>
        <p:txBody>
          <a:bodyPr>
            <a:normAutofit fontScale="55000" lnSpcReduction="20000"/>
          </a:bodyPr>
          <a:lstStyle/>
          <a:p>
            <a:r>
              <a:rPr lang="en-US" sz="5100" dirty="0">
                <a:latin typeface="Arial" panose="020B0604020202020204" pitchFamily="34" charset="0"/>
                <a:cs typeface="Arial" panose="020B0604020202020204" pitchFamily="34" charset="0"/>
              </a:rPr>
              <a:t>Governmental</a:t>
            </a:r>
          </a:p>
          <a:p>
            <a:pPr lvl="1"/>
            <a:r>
              <a:rPr lang="en-US" sz="5100" dirty="0">
                <a:latin typeface="Arial" panose="020B0604020202020204" pitchFamily="34" charset="0"/>
                <a:cs typeface="Arial" panose="020B0604020202020204" pitchFamily="34" charset="0"/>
              </a:rPr>
              <a:t>Discuss Protocells and Triage procedures</a:t>
            </a:r>
          </a:p>
          <a:p>
            <a:pPr lvl="1"/>
            <a:r>
              <a:rPr lang="en-US" sz="5100" dirty="0">
                <a:latin typeface="Arial" panose="020B0604020202020204" pitchFamily="34" charset="0"/>
                <a:cs typeface="Arial" panose="020B0604020202020204" pitchFamily="34" charset="0"/>
              </a:rPr>
              <a:t>Plan communications and invest in radio/redundancy</a:t>
            </a:r>
          </a:p>
          <a:p>
            <a:pPr lvl="1"/>
            <a:r>
              <a:rPr lang="en-US" sz="5100" dirty="0">
                <a:latin typeface="Arial" panose="020B0604020202020204" pitchFamily="34" charset="0"/>
                <a:cs typeface="Arial" panose="020B0604020202020204" pitchFamily="34" charset="0"/>
              </a:rPr>
              <a:t>Practice during pre-planned events</a:t>
            </a:r>
          </a:p>
          <a:p>
            <a:pPr lvl="1"/>
            <a:r>
              <a:rPr lang="en-US" sz="5100" dirty="0">
                <a:latin typeface="Arial" panose="020B0604020202020204" pitchFamily="34" charset="0"/>
                <a:cs typeface="Arial" panose="020B0604020202020204" pitchFamily="34" charset="0"/>
              </a:rPr>
              <a:t>Coordinate and participate in the Joint Information System</a:t>
            </a:r>
          </a:p>
          <a:p>
            <a:pPr lvl="1"/>
            <a:r>
              <a:rPr lang="en-US" sz="5100" dirty="0">
                <a:latin typeface="Arial" panose="020B0604020202020204" pitchFamily="34" charset="0"/>
                <a:cs typeface="Arial" panose="020B0604020202020204" pitchFamily="34" charset="0"/>
              </a:rPr>
              <a:t>Participate and explore joint funding opportunities to help improve future coordination</a:t>
            </a:r>
          </a:p>
          <a:p>
            <a:pPr lvl="1"/>
            <a:endParaRPr lang="en-US" dirty="0"/>
          </a:p>
        </p:txBody>
      </p:sp>
      <p:sp>
        <p:nvSpPr>
          <p:cNvPr id="4" name="Content Placeholder 3">
            <a:extLst>
              <a:ext uri="{FF2B5EF4-FFF2-40B4-BE49-F238E27FC236}">
                <a16:creationId xmlns:a16="http://schemas.microsoft.com/office/drawing/2014/main" id="{4072BCF1-FD06-56A1-332F-2C8FB70A88F6}"/>
              </a:ext>
            </a:extLst>
          </p:cNvPr>
          <p:cNvSpPr>
            <a:spLocks noGrp="1"/>
          </p:cNvSpPr>
          <p:nvPr>
            <p:ph sz="half" idx="2"/>
          </p:nvPr>
        </p:nvSpPr>
        <p:spPr>
          <a:xfrm>
            <a:off x="6162089" y="1063105"/>
            <a:ext cx="5486400" cy="1742015"/>
          </a:xfrm>
        </p:spPr>
        <p:txBody>
          <a:bodyPr>
            <a:noAutofit/>
          </a:bodyPr>
          <a:lstStyle/>
          <a:p>
            <a:r>
              <a:rPr lang="en-US" dirty="0">
                <a:latin typeface="Arial" panose="020B0604020202020204" pitchFamily="34" charset="0"/>
                <a:cs typeface="Arial" panose="020B0604020202020204" pitchFamily="34" charset="0"/>
              </a:rPr>
              <a:t>Non-Governmental</a:t>
            </a:r>
          </a:p>
          <a:p>
            <a:pPr lvl="1"/>
            <a:r>
              <a:rPr lang="en-US" sz="2800" dirty="0">
                <a:latin typeface="Arial" panose="020B0604020202020204" pitchFamily="34" charset="0"/>
                <a:cs typeface="Arial" panose="020B0604020202020204" pitchFamily="34" charset="0"/>
              </a:rPr>
              <a:t>Engage your local and state VOAD groups</a:t>
            </a:r>
          </a:p>
          <a:p>
            <a:pPr lvl="1"/>
            <a:r>
              <a:rPr lang="en-US" sz="2800" dirty="0">
                <a:latin typeface="Arial" panose="020B0604020202020204" pitchFamily="34" charset="0"/>
                <a:cs typeface="Arial" panose="020B0604020202020204" pitchFamily="34" charset="0"/>
              </a:rPr>
              <a:t>Treat them the same as your governmental partners</a:t>
            </a:r>
          </a:p>
          <a:p>
            <a:pPr lvl="1"/>
            <a:r>
              <a:rPr lang="en-US" sz="2800" dirty="0">
                <a:latin typeface="Arial" panose="020B0604020202020204" pitchFamily="34" charset="0"/>
                <a:cs typeface="Arial" panose="020B0604020202020204" pitchFamily="34" charset="0"/>
              </a:rPr>
              <a:t>Understand their capabilities and resources</a:t>
            </a:r>
          </a:p>
          <a:p>
            <a:pPr lvl="1"/>
            <a:r>
              <a:rPr lang="en-US" sz="2800" dirty="0">
                <a:latin typeface="Arial" panose="020B0604020202020204" pitchFamily="34" charset="0"/>
                <a:cs typeface="Arial" panose="020B0604020202020204" pitchFamily="34" charset="0"/>
              </a:rPr>
              <a:t>Be realistic about their capacity and understand their timeline to build a response</a:t>
            </a:r>
          </a:p>
          <a:p>
            <a:pPr lvl="1"/>
            <a:r>
              <a:rPr lang="en-US" sz="2800" dirty="0">
                <a:latin typeface="Arial" panose="020B0604020202020204" pitchFamily="34" charset="0"/>
                <a:cs typeface="Arial" panose="020B0604020202020204" pitchFamily="34" charset="0"/>
              </a:rPr>
              <a:t>Many hands make less work</a:t>
            </a:r>
          </a:p>
        </p:txBody>
      </p:sp>
    </p:spTree>
    <p:extLst>
      <p:ext uri="{BB962C8B-B14F-4D97-AF65-F5344CB8AC3E}">
        <p14:creationId xmlns:p14="http://schemas.microsoft.com/office/powerpoint/2010/main" val="204177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lying on the ground with a dog and a teddy bear&#10;&#10;Description automatically generated">
            <a:extLst>
              <a:ext uri="{FF2B5EF4-FFF2-40B4-BE49-F238E27FC236}">
                <a16:creationId xmlns:a16="http://schemas.microsoft.com/office/drawing/2014/main" id="{47175AF7-67E4-6BA1-9ED8-BD0463A8EDE7}"/>
              </a:ext>
            </a:extLst>
          </p:cNvPr>
          <p:cNvPicPr>
            <a:picLocks noChangeAspect="1"/>
          </p:cNvPicPr>
          <p:nvPr/>
        </p:nvPicPr>
        <p:blipFill rotWithShape="1">
          <a:blip r:embed="rId2">
            <a:extLst>
              <a:ext uri="{28A0092B-C50C-407E-A947-70E740481C1C}">
                <a14:useLocalDpi xmlns:a14="http://schemas.microsoft.com/office/drawing/2010/main" val="0"/>
              </a:ext>
            </a:extLst>
          </a:blip>
          <a:srcRect t="4671" r="1" b="10817"/>
          <a:stretch/>
        </p:blipFill>
        <p:spPr>
          <a:xfrm>
            <a:off x="1076347" y="806251"/>
            <a:ext cx="9298481" cy="5245497"/>
          </a:xfrm>
          <a:prstGeom prst="rect">
            <a:avLst/>
          </a:prstGeom>
        </p:spPr>
      </p:pic>
      <p:sp>
        <p:nvSpPr>
          <p:cNvPr id="6" name="Title 5">
            <a:extLst>
              <a:ext uri="{FF2B5EF4-FFF2-40B4-BE49-F238E27FC236}">
                <a16:creationId xmlns:a16="http://schemas.microsoft.com/office/drawing/2014/main" id="{100CDA85-35EA-CFC8-AB4A-78C01677164E}"/>
              </a:ext>
            </a:extLst>
          </p:cNvPr>
          <p:cNvSpPr>
            <a:spLocks noGrp="1"/>
          </p:cNvSpPr>
          <p:nvPr>
            <p:ph type="title"/>
          </p:nvPr>
        </p:nvSpPr>
        <p:spPr>
          <a:xfrm>
            <a:off x="609600" y="0"/>
            <a:ext cx="10972800" cy="1143000"/>
          </a:xfrm>
        </p:spPr>
        <p:txBody>
          <a:bodyPr>
            <a:normAutofit/>
          </a:bodyPr>
          <a:lstStyle/>
          <a:p>
            <a:r>
              <a:rPr lang="en-US" sz="4000" b="1" dirty="0">
                <a:solidFill>
                  <a:srgbClr val="FF0000"/>
                </a:solidFill>
                <a:latin typeface="Arial" panose="020B0604020202020204" pitchFamily="34" charset="0"/>
                <a:cs typeface="Arial" panose="020B0604020202020204" pitchFamily="34" charset="0"/>
              </a:rPr>
              <a:t>This is why we do what we do</a:t>
            </a:r>
          </a:p>
        </p:txBody>
      </p:sp>
    </p:spTree>
    <p:extLst>
      <p:ext uri="{BB962C8B-B14F-4D97-AF65-F5344CB8AC3E}">
        <p14:creationId xmlns:p14="http://schemas.microsoft.com/office/powerpoint/2010/main" val="610253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6633-6D53-F539-DC0C-6AAC3036C9AA}"/>
              </a:ext>
            </a:extLst>
          </p:cNvPr>
          <p:cNvSpPr>
            <a:spLocks noGrp="1"/>
          </p:cNvSpPr>
          <p:nvPr>
            <p:ph type="title"/>
          </p:nvPr>
        </p:nvSpPr>
        <p:spPr>
          <a:xfrm>
            <a:off x="508000" y="230189"/>
            <a:ext cx="11176000" cy="664797"/>
          </a:xfrm>
        </p:spPr>
        <p:txBody>
          <a:bodyPr wrap="square" anchor="t">
            <a:normAutofit/>
          </a:bodyPr>
          <a:lstStyle/>
          <a:p>
            <a:r>
              <a:rPr lang="en-US" sz="4000" b="1" dirty="0">
                <a:solidFill>
                  <a:srgbClr val="FF0000"/>
                </a:solidFill>
                <a:latin typeface="Arial" panose="020B0604020202020204" pitchFamily="34" charset="0"/>
                <a:cs typeface="Arial" panose="020B0604020202020204" pitchFamily="34" charset="0"/>
              </a:rPr>
              <a:t>Successes Nashua and Lewiston</a:t>
            </a:r>
          </a:p>
        </p:txBody>
      </p:sp>
      <p:pic>
        <p:nvPicPr>
          <p:cNvPr id="12" name="Picture 11" descr="A sign with a heart and a flag&#10;&#10;AI-generated content may be incorrect.">
            <a:extLst>
              <a:ext uri="{FF2B5EF4-FFF2-40B4-BE49-F238E27FC236}">
                <a16:creationId xmlns:a16="http://schemas.microsoft.com/office/drawing/2014/main" id="{75B46B9E-5657-91A2-3472-DEFAA1BB6F8F}"/>
              </a:ext>
            </a:extLst>
          </p:cNvPr>
          <p:cNvPicPr>
            <a:picLocks noChangeAspect="1"/>
          </p:cNvPicPr>
          <p:nvPr/>
        </p:nvPicPr>
        <p:blipFill>
          <a:blip r:embed="rId3"/>
          <a:stretch>
            <a:fillRect/>
          </a:stretch>
        </p:blipFill>
        <p:spPr>
          <a:xfrm>
            <a:off x="1082997" y="1135379"/>
            <a:ext cx="4454204" cy="2964070"/>
          </a:xfrm>
          <a:prstGeom prst="rect">
            <a:avLst/>
          </a:prstGeom>
          <a:noFill/>
        </p:spPr>
      </p:pic>
      <p:sp>
        <p:nvSpPr>
          <p:cNvPr id="7" name="Content Placeholder 2">
            <a:extLst>
              <a:ext uri="{FF2B5EF4-FFF2-40B4-BE49-F238E27FC236}">
                <a16:creationId xmlns:a16="http://schemas.microsoft.com/office/drawing/2014/main" id="{974CC2A2-63C5-7E53-DE0D-C41D4D1EA340}"/>
              </a:ext>
            </a:extLst>
          </p:cNvPr>
          <p:cNvSpPr>
            <a:spLocks noGrp="1"/>
          </p:cNvSpPr>
          <p:nvPr>
            <p:ph sz="half" idx="2"/>
          </p:nvPr>
        </p:nvSpPr>
        <p:spPr>
          <a:xfrm>
            <a:off x="6214630" y="997527"/>
            <a:ext cx="5752821" cy="4862945"/>
          </a:xfrm>
        </p:spPr>
        <p:txBody>
          <a:bodyPr>
            <a:noAutofit/>
          </a:bodyPr>
          <a:lstStyle/>
          <a:p>
            <a:r>
              <a:rPr lang="en-US" dirty="0">
                <a:latin typeface="Arial" panose="020B0604020202020204" pitchFamily="34" charset="0"/>
                <a:cs typeface="Arial" panose="020B0604020202020204" pitchFamily="34" charset="0"/>
              </a:rPr>
              <a:t>Halloween event</a:t>
            </a:r>
          </a:p>
          <a:p>
            <a:r>
              <a:rPr lang="en-US" dirty="0">
                <a:latin typeface="Arial" panose="020B0604020202020204" pitchFamily="34" charset="0"/>
                <a:cs typeface="Arial" panose="020B0604020202020204" pitchFamily="34" charset="0"/>
              </a:rPr>
              <a:t>Strengthened relationship with Victims Advocates</a:t>
            </a:r>
          </a:p>
          <a:p>
            <a:r>
              <a:rPr lang="en-US" dirty="0">
                <a:latin typeface="Arial" panose="020B0604020202020204" pitchFamily="34" charset="0"/>
                <a:cs typeface="Arial" panose="020B0604020202020204" pitchFamily="34" charset="0"/>
              </a:rPr>
              <a:t>First use of MOU with FBI </a:t>
            </a:r>
          </a:p>
          <a:p>
            <a:r>
              <a:rPr lang="en-US" dirty="0">
                <a:latin typeface="Arial" panose="020B0604020202020204" pitchFamily="34" charset="0"/>
                <a:cs typeface="Arial" panose="020B0604020202020204" pitchFamily="34" charset="0"/>
              </a:rPr>
              <a:t>First test of hospital liaison was extremely successful</a:t>
            </a:r>
          </a:p>
          <a:p>
            <a:r>
              <a:rPr lang="en-US" dirty="0">
                <a:latin typeface="Arial" panose="020B0604020202020204" pitchFamily="34" charset="0"/>
                <a:cs typeface="Arial" panose="020B0604020202020204" pitchFamily="34" charset="0"/>
              </a:rPr>
              <a:t>Strong support and future planning with Nashua area partners.  PD, FD, EMS, hospitals, EM</a:t>
            </a:r>
          </a:p>
          <a:p>
            <a:r>
              <a:rPr lang="en-US" dirty="0">
                <a:latin typeface="Arial" panose="020B0604020202020204" pitchFamily="34" charset="0"/>
                <a:cs typeface="Arial" panose="020B0604020202020204" pitchFamily="34" charset="0"/>
              </a:rPr>
              <a:t>Tremendous community Support</a:t>
            </a:r>
          </a:p>
          <a:p>
            <a:endParaRPr lang="en-US" dirty="0"/>
          </a:p>
        </p:txBody>
      </p:sp>
      <p:pic>
        <p:nvPicPr>
          <p:cNvPr id="4098" name="Picture 2" descr="Patrons at New Hampshire restaurant shooting prevented worse tragedy with  selfless acts, AG says - WTOP News">
            <a:extLst>
              <a:ext uri="{FF2B5EF4-FFF2-40B4-BE49-F238E27FC236}">
                <a16:creationId xmlns:a16="http://schemas.microsoft.com/office/drawing/2014/main" id="{33DAF70E-4242-909E-8B22-83E0B715B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997" y="4148667"/>
            <a:ext cx="4454204" cy="270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3587-5D47-C23D-45C5-015E8BBD49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114745-AE20-1DD0-3BB4-DD671099975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B268926-F41C-6E16-E77F-CA70CC3FB332}"/>
              </a:ext>
            </a:extLst>
          </p:cNvPr>
          <p:cNvSpPr>
            <a:spLocks noGrp="1"/>
          </p:cNvSpPr>
          <p:nvPr>
            <p:ph sz="half" idx="2"/>
          </p:nvPr>
        </p:nvSpPr>
        <p:spPr/>
        <p:txBody>
          <a:bodyPr/>
          <a:lstStyle/>
          <a:p>
            <a:endParaRPr lang="en-US"/>
          </a:p>
        </p:txBody>
      </p:sp>
      <p:sp>
        <p:nvSpPr>
          <p:cNvPr id="5" name="Title 1">
            <a:extLst>
              <a:ext uri="{FF2B5EF4-FFF2-40B4-BE49-F238E27FC236}">
                <a16:creationId xmlns:a16="http://schemas.microsoft.com/office/drawing/2014/main" id="{524C6DBA-353C-7FCF-BF5F-DEB6E72D8ED6}"/>
              </a:ext>
            </a:extLst>
          </p:cNvPr>
          <p:cNvSpPr txBox="1">
            <a:spLocks/>
          </p:cNvSpPr>
          <p:nvPr/>
        </p:nvSpPr>
        <p:spPr>
          <a:xfrm>
            <a:off x="2415722" y="442067"/>
            <a:ext cx="7838558" cy="67741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rgbClr val="FF0000"/>
                </a:solidFill>
                <a:latin typeface="Arial" panose="020B0604020202020204" pitchFamily="34" charset="0"/>
                <a:cs typeface="Arial" panose="020B0604020202020204" pitchFamily="34" charset="0"/>
              </a:rPr>
              <a:t>Concept 1: Whole Community</a:t>
            </a:r>
          </a:p>
        </p:txBody>
      </p:sp>
      <p:sp>
        <p:nvSpPr>
          <p:cNvPr id="6" name="Slide Number Placeholder 3">
            <a:extLst>
              <a:ext uri="{FF2B5EF4-FFF2-40B4-BE49-F238E27FC236}">
                <a16:creationId xmlns:a16="http://schemas.microsoft.com/office/drawing/2014/main" id="{0BFE210B-0ABE-2279-A4C3-E001D989E503}"/>
              </a:ext>
            </a:extLst>
          </p:cNvPr>
          <p:cNvSpPr txBox="1">
            <a:spLocks/>
          </p:cNvSpPr>
          <p:nvPr/>
        </p:nvSpPr>
        <p:spPr>
          <a:xfrm>
            <a:off x="594360"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565E0F-8A53-514A-ACAD-798A577A52BF}" type="slidenum">
              <a:rPr lang="en-US" smtClean="0">
                <a:solidFill>
                  <a:srgbClr val="000000">
                    <a:tint val="75000"/>
                  </a:srgbClr>
                </a:solidFill>
              </a:rPr>
              <a:pPr/>
              <a:t>3</a:t>
            </a:fld>
            <a:endParaRPr lang="en-US" dirty="0">
              <a:solidFill>
                <a:srgbClr val="000000">
                  <a:tint val="75000"/>
                </a:srgbClr>
              </a:solidFill>
            </a:endParaRPr>
          </a:p>
        </p:txBody>
      </p:sp>
      <p:pic>
        <p:nvPicPr>
          <p:cNvPr id="7" name="Content Placeholder 6">
            <a:extLst>
              <a:ext uri="{FF2B5EF4-FFF2-40B4-BE49-F238E27FC236}">
                <a16:creationId xmlns:a16="http://schemas.microsoft.com/office/drawing/2014/main" id="{BFBDC94B-AB26-8122-3394-84925727F9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5722" y="1401311"/>
            <a:ext cx="6321878" cy="4391372"/>
          </a:xfrm>
          <a:prstGeom prst="rect">
            <a:avLst/>
          </a:prstGeom>
        </p:spPr>
      </p:pic>
      <p:sp>
        <p:nvSpPr>
          <p:cNvPr id="8" name="Oval 7">
            <a:extLst>
              <a:ext uri="{FF2B5EF4-FFF2-40B4-BE49-F238E27FC236}">
                <a16:creationId xmlns:a16="http://schemas.microsoft.com/office/drawing/2014/main" id="{FCA8498E-F73B-4235-F22A-786F975EEAE5}"/>
              </a:ext>
            </a:extLst>
          </p:cNvPr>
          <p:cNvSpPr/>
          <p:nvPr/>
        </p:nvSpPr>
        <p:spPr>
          <a:xfrm>
            <a:off x="6804478" y="2389672"/>
            <a:ext cx="3866244" cy="2394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i="1" dirty="0"/>
              <a:t>Everyone</a:t>
            </a:r>
            <a:r>
              <a:rPr lang="en-US" sz="2600" dirty="0"/>
              <a:t> </a:t>
            </a:r>
            <a:br>
              <a:rPr lang="en-US" sz="2600" dirty="0"/>
            </a:br>
            <a:r>
              <a:rPr lang="en-US" sz="2600" dirty="0"/>
              <a:t>has a role to play</a:t>
            </a:r>
          </a:p>
        </p:txBody>
      </p:sp>
    </p:spTree>
    <p:extLst>
      <p:ext uri="{BB962C8B-B14F-4D97-AF65-F5344CB8AC3E}">
        <p14:creationId xmlns:p14="http://schemas.microsoft.com/office/powerpoint/2010/main" val="376784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BCD0-01E4-5A99-5C58-B287F6446B64}"/>
              </a:ext>
            </a:extLst>
          </p:cNvPr>
          <p:cNvSpPr>
            <a:spLocks noGrp="1"/>
          </p:cNvSpPr>
          <p:nvPr>
            <p:ph type="title"/>
          </p:nvPr>
        </p:nvSpPr>
        <p:spPr/>
        <p:txBody>
          <a:bodyPr>
            <a:normAutofit/>
          </a:bodyPr>
          <a:lstStyle/>
          <a:p>
            <a:r>
              <a:rPr lang="en-US" sz="4000" b="1" dirty="0">
                <a:solidFill>
                  <a:srgbClr val="FF0000"/>
                </a:solidFill>
                <a:latin typeface="Arial" panose="020B0604020202020204" pitchFamily="34" charset="0"/>
                <a:cs typeface="Arial" panose="020B0604020202020204" pitchFamily="34" charset="0"/>
              </a:rPr>
              <a:t>Q&amp;A</a:t>
            </a:r>
          </a:p>
        </p:txBody>
      </p:sp>
      <p:pic>
        <p:nvPicPr>
          <p:cNvPr id="5" name="Picture 2" descr="Image">
            <a:extLst>
              <a:ext uri="{FF2B5EF4-FFF2-40B4-BE49-F238E27FC236}">
                <a16:creationId xmlns:a16="http://schemas.microsoft.com/office/drawing/2014/main" id="{2A0FED88-D9E2-7623-87B3-2ABCE5C88494}"/>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7150" r="16219" b="-1"/>
          <a:stretch/>
        </p:blipFill>
        <p:spPr bwMode="auto">
          <a:xfrm>
            <a:off x="2082604" y="1178013"/>
            <a:ext cx="2913257" cy="4685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group of people in an office with a dog&#10;&#10;Description automatically generated">
            <a:extLst>
              <a:ext uri="{FF2B5EF4-FFF2-40B4-BE49-F238E27FC236}">
                <a16:creationId xmlns:a16="http://schemas.microsoft.com/office/drawing/2014/main" id="{BFE8DD7F-4FD2-7329-C604-7D6BF23B1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78996"/>
            <a:ext cx="4281208" cy="321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805C-EB38-E37D-EB05-8535076E0C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202A76-958A-E394-2D38-9B1BF1E6513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EAD5151-E091-35CB-303D-1ACCD6777F8F}"/>
              </a:ext>
            </a:extLst>
          </p:cNvPr>
          <p:cNvSpPr>
            <a:spLocks noGrp="1"/>
          </p:cNvSpPr>
          <p:nvPr>
            <p:ph sz="half" idx="2"/>
          </p:nvPr>
        </p:nvSpPr>
        <p:spPr/>
        <p:txBody>
          <a:bodyPr/>
          <a:lstStyle/>
          <a:p>
            <a:endParaRPr lang="en-US"/>
          </a:p>
        </p:txBody>
      </p:sp>
      <p:sp>
        <p:nvSpPr>
          <p:cNvPr id="5" name="Title 5">
            <a:extLst>
              <a:ext uri="{FF2B5EF4-FFF2-40B4-BE49-F238E27FC236}">
                <a16:creationId xmlns:a16="http://schemas.microsoft.com/office/drawing/2014/main" id="{5092B9D7-BA7E-0A50-6E1F-7C9DEA83B47E}"/>
              </a:ext>
            </a:extLst>
          </p:cNvPr>
          <p:cNvSpPr txBox="1">
            <a:spLocks/>
          </p:cNvSpPr>
          <p:nvPr/>
        </p:nvSpPr>
        <p:spPr>
          <a:xfrm>
            <a:off x="659218" y="277584"/>
            <a:ext cx="10923181" cy="64744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rgbClr val="FF0000"/>
                </a:solidFill>
                <a:latin typeface="Arial" panose="020B0604020202020204" pitchFamily="34" charset="0"/>
                <a:cs typeface="Arial" panose="020B0604020202020204" pitchFamily="34" charset="0"/>
              </a:rPr>
              <a:t>Concept 2: Unified Command</a:t>
            </a:r>
          </a:p>
        </p:txBody>
      </p:sp>
      <p:sp>
        <p:nvSpPr>
          <p:cNvPr id="6" name="Diamond 5">
            <a:extLst>
              <a:ext uri="{FF2B5EF4-FFF2-40B4-BE49-F238E27FC236}">
                <a16:creationId xmlns:a16="http://schemas.microsoft.com/office/drawing/2014/main" id="{88441A16-8AAC-9278-017F-E470F9FB6907}"/>
              </a:ext>
            </a:extLst>
          </p:cNvPr>
          <p:cNvSpPr/>
          <p:nvPr/>
        </p:nvSpPr>
        <p:spPr>
          <a:xfrm>
            <a:off x="3428864" y="1062396"/>
            <a:ext cx="4870571" cy="4870571"/>
          </a:xfrm>
          <a:prstGeom prst="diamond">
            <a:avLst/>
          </a:prstGeom>
          <a:solidFill>
            <a:schemeClr val="bg2">
              <a:lumMod val="75000"/>
            </a:schemeClr>
          </a:solidFill>
          <a:ln>
            <a:solidFill>
              <a:schemeClr val="tx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a:extLst>
              <a:ext uri="{FF2B5EF4-FFF2-40B4-BE49-F238E27FC236}">
                <a16:creationId xmlns:a16="http://schemas.microsoft.com/office/drawing/2014/main" id="{807E9A95-4EAC-1C8F-4EA7-8B92F9C5130A}"/>
              </a:ext>
            </a:extLst>
          </p:cNvPr>
          <p:cNvSpPr/>
          <p:nvPr/>
        </p:nvSpPr>
        <p:spPr>
          <a:xfrm>
            <a:off x="1673030" y="2985263"/>
            <a:ext cx="2409867" cy="972973"/>
          </a:xfrm>
          <a:custGeom>
            <a:avLst/>
            <a:gdLst>
              <a:gd name="connsiteX0" fmla="*/ 0 w 2409867"/>
              <a:gd name="connsiteY0" fmla="*/ 162165 h 972973"/>
              <a:gd name="connsiteX1" fmla="*/ 162165 w 2409867"/>
              <a:gd name="connsiteY1" fmla="*/ 0 h 972973"/>
              <a:gd name="connsiteX2" fmla="*/ 2247702 w 2409867"/>
              <a:gd name="connsiteY2" fmla="*/ 0 h 972973"/>
              <a:gd name="connsiteX3" fmla="*/ 2409867 w 2409867"/>
              <a:gd name="connsiteY3" fmla="*/ 162165 h 972973"/>
              <a:gd name="connsiteX4" fmla="*/ 2409867 w 2409867"/>
              <a:gd name="connsiteY4" fmla="*/ 810808 h 972973"/>
              <a:gd name="connsiteX5" fmla="*/ 2247702 w 2409867"/>
              <a:gd name="connsiteY5" fmla="*/ 972973 h 972973"/>
              <a:gd name="connsiteX6" fmla="*/ 162165 w 2409867"/>
              <a:gd name="connsiteY6" fmla="*/ 972973 h 972973"/>
              <a:gd name="connsiteX7" fmla="*/ 0 w 2409867"/>
              <a:gd name="connsiteY7" fmla="*/ 810808 h 972973"/>
              <a:gd name="connsiteX8" fmla="*/ 0 w 2409867"/>
              <a:gd name="connsiteY8" fmla="*/ 162165 h 97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9867" h="972973">
                <a:moveTo>
                  <a:pt x="0" y="162165"/>
                </a:moveTo>
                <a:cubicBezTo>
                  <a:pt x="0" y="72604"/>
                  <a:pt x="72604" y="0"/>
                  <a:pt x="162165" y="0"/>
                </a:cubicBezTo>
                <a:lnTo>
                  <a:pt x="2247702" y="0"/>
                </a:lnTo>
                <a:cubicBezTo>
                  <a:pt x="2337263" y="0"/>
                  <a:pt x="2409867" y="72604"/>
                  <a:pt x="2409867" y="162165"/>
                </a:cubicBezTo>
                <a:lnTo>
                  <a:pt x="2409867" y="810808"/>
                </a:lnTo>
                <a:cubicBezTo>
                  <a:pt x="2409867" y="900369"/>
                  <a:pt x="2337263" y="972973"/>
                  <a:pt x="2247702" y="972973"/>
                </a:cubicBezTo>
                <a:lnTo>
                  <a:pt x="162165" y="972973"/>
                </a:lnTo>
                <a:cubicBezTo>
                  <a:pt x="72604" y="972973"/>
                  <a:pt x="0" y="900369"/>
                  <a:pt x="0" y="810808"/>
                </a:cubicBezTo>
                <a:lnTo>
                  <a:pt x="0" y="162165"/>
                </a:lnTo>
                <a:close/>
              </a:path>
            </a:pathLst>
          </a:custGeom>
          <a:solidFill>
            <a:schemeClr val="accent1"/>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8937" tIns="138937" rIns="138937" bIns="138937"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Fire </a:t>
            </a:r>
          </a:p>
        </p:txBody>
      </p:sp>
      <p:sp>
        <p:nvSpPr>
          <p:cNvPr id="8" name="Freeform 7">
            <a:extLst>
              <a:ext uri="{FF2B5EF4-FFF2-40B4-BE49-F238E27FC236}">
                <a16:creationId xmlns:a16="http://schemas.microsoft.com/office/drawing/2014/main" id="{58179355-24AB-8F41-9334-AB921A6B140F}"/>
              </a:ext>
            </a:extLst>
          </p:cNvPr>
          <p:cNvSpPr/>
          <p:nvPr/>
        </p:nvSpPr>
        <p:spPr>
          <a:xfrm>
            <a:off x="4531419" y="1062396"/>
            <a:ext cx="2726669" cy="802833"/>
          </a:xfrm>
          <a:custGeom>
            <a:avLst/>
            <a:gdLst>
              <a:gd name="connsiteX0" fmla="*/ 0 w 2726669"/>
              <a:gd name="connsiteY0" fmla="*/ 133808 h 802833"/>
              <a:gd name="connsiteX1" fmla="*/ 133808 w 2726669"/>
              <a:gd name="connsiteY1" fmla="*/ 0 h 802833"/>
              <a:gd name="connsiteX2" fmla="*/ 2592861 w 2726669"/>
              <a:gd name="connsiteY2" fmla="*/ 0 h 802833"/>
              <a:gd name="connsiteX3" fmla="*/ 2726669 w 2726669"/>
              <a:gd name="connsiteY3" fmla="*/ 133808 h 802833"/>
              <a:gd name="connsiteX4" fmla="*/ 2726669 w 2726669"/>
              <a:gd name="connsiteY4" fmla="*/ 669025 h 802833"/>
              <a:gd name="connsiteX5" fmla="*/ 2592861 w 2726669"/>
              <a:gd name="connsiteY5" fmla="*/ 802833 h 802833"/>
              <a:gd name="connsiteX6" fmla="*/ 133808 w 2726669"/>
              <a:gd name="connsiteY6" fmla="*/ 802833 h 802833"/>
              <a:gd name="connsiteX7" fmla="*/ 0 w 2726669"/>
              <a:gd name="connsiteY7" fmla="*/ 669025 h 802833"/>
              <a:gd name="connsiteX8" fmla="*/ 0 w 2726669"/>
              <a:gd name="connsiteY8" fmla="*/ 133808 h 8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6669" h="802833">
                <a:moveTo>
                  <a:pt x="0" y="133808"/>
                </a:moveTo>
                <a:cubicBezTo>
                  <a:pt x="0" y="59908"/>
                  <a:pt x="59908" y="0"/>
                  <a:pt x="133808" y="0"/>
                </a:cubicBezTo>
                <a:lnTo>
                  <a:pt x="2592861" y="0"/>
                </a:lnTo>
                <a:cubicBezTo>
                  <a:pt x="2666761" y="0"/>
                  <a:pt x="2726669" y="59908"/>
                  <a:pt x="2726669" y="133808"/>
                </a:cubicBezTo>
                <a:lnTo>
                  <a:pt x="2726669" y="669025"/>
                </a:lnTo>
                <a:cubicBezTo>
                  <a:pt x="2726669" y="742925"/>
                  <a:pt x="2666761" y="802833"/>
                  <a:pt x="2592861" y="802833"/>
                </a:cubicBezTo>
                <a:lnTo>
                  <a:pt x="133808" y="802833"/>
                </a:lnTo>
                <a:cubicBezTo>
                  <a:pt x="59908" y="802833"/>
                  <a:pt x="0" y="742925"/>
                  <a:pt x="0" y="669025"/>
                </a:cubicBezTo>
                <a:lnTo>
                  <a:pt x="0" y="133808"/>
                </a:lnTo>
                <a:close/>
              </a:path>
            </a:pathLst>
          </a:custGeom>
          <a:solidFill>
            <a:srgbClr val="FFC000"/>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0631" tIns="130631" rIns="130631" bIns="130631"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EMS</a:t>
            </a:r>
          </a:p>
        </p:txBody>
      </p:sp>
      <p:sp>
        <p:nvSpPr>
          <p:cNvPr id="9" name="Freeform 9">
            <a:extLst>
              <a:ext uri="{FF2B5EF4-FFF2-40B4-BE49-F238E27FC236}">
                <a16:creationId xmlns:a16="http://schemas.microsoft.com/office/drawing/2014/main" id="{CE5AAEDD-DA18-B00E-E9E4-3F73B13783D3}"/>
              </a:ext>
            </a:extLst>
          </p:cNvPr>
          <p:cNvSpPr/>
          <p:nvPr/>
        </p:nvSpPr>
        <p:spPr>
          <a:xfrm>
            <a:off x="7651531" y="3002421"/>
            <a:ext cx="3066076" cy="906319"/>
          </a:xfrm>
          <a:custGeom>
            <a:avLst/>
            <a:gdLst>
              <a:gd name="connsiteX0" fmla="*/ 0 w 3066076"/>
              <a:gd name="connsiteY0" fmla="*/ 151056 h 906319"/>
              <a:gd name="connsiteX1" fmla="*/ 151056 w 3066076"/>
              <a:gd name="connsiteY1" fmla="*/ 0 h 906319"/>
              <a:gd name="connsiteX2" fmla="*/ 2915020 w 3066076"/>
              <a:gd name="connsiteY2" fmla="*/ 0 h 906319"/>
              <a:gd name="connsiteX3" fmla="*/ 3066076 w 3066076"/>
              <a:gd name="connsiteY3" fmla="*/ 151056 h 906319"/>
              <a:gd name="connsiteX4" fmla="*/ 3066076 w 3066076"/>
              <a:gd name="connsiteY4" fmla="*/ 755263 h 906319"/>
              <a:gd name="connsiteX5" fmla="*/ 2915020 w 3066076"/>
              <a:gd name="connsiteY5" fmla="*/ 906319 h 906319"/>
              <a:gd name="connsiteX6" fmla="*/ 151056 w 3066076"/>
              <a:gd name="connsiteY6" fmla="*/ 906319 h 906319"/>
              <a:gd name="connsiteX7" fmla="*/ 0 w 3066076"/>
              <a:gd name="connsiteY7" fmla="*/ 755263 h 906319"/>
              <a:gd name="connsiteX8" fmla="*/ 0 w 3066076"/>
              <a:gd name="connsiteY8" fmla="*/ 151056 h 90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076" h="906319">
                <a:moveTo>
                  <a:pt x="0" y="151056"/>
                </a:moveTo>
                <a:cubicBezTo>
                  <a:pt x="0" y="67630"/>
                  <a:pt x="67630" y="0"/>
                  <a:pt x="151056" y="0"/>
                </a:cubicBezTo>
                <a:lnTo>
                  <a:pt x="2915020" y="0"/>
                </a:lnTo>
                <a:cubicBezTo>
                  <a:pt x="2998446" y="0"/>
                  <a:pt x="3066076" y="67630"/>
                  <a:pt x="3066076" y="151056"/>
                </a:cubicBezTo>
                <a:lnTo>
                  <a:pt x="3066076" y="755263"/>
                </a:lnTo>
                <a:cubicBezTo>
                  <a:pt x="3066076" y="838689"/>
                  <a:pt x="2998446" y="906319"/>
                  <a:pt x="2915020" y="906319"/>
                </a:cubicBezTo>
                <a:lnTo>
                  <a:pt x="151056" y="906319"/>
                </a:lnTo>
                <a:cubicBezTo>
                  <a:pt x="67630" y="906319"/>
                  <a:pt x="0" y="838689"/>
                  <a:pt x="0" y="755263"/>
                </a:cubicBezTo>
                <a:lnTo>
                  <a:pt x="0" y="151056"/>
                </a:lnTo>
                <a:close/>
              </a:path>
            </a:pathLst>
          </a:custGeom>
          <a:solidFill>
            <a:srgbClr val="002060"/>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5683" tIns="135683" rIns="135683" bIns="135683"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Law Enforcement</a:t>
            </a:r>
          </a:p>
        </p:txBody>
      </p:sp>
      <p:sp>
        <p:nvSpPr>
          <p:cNvPr id="10" name="Freeform 10">
            <a:extLst>
              <a:ext uri="{FF2B5EF4-FFF2-40B4-BE49-F238E27FC236}">
                <a16:creationId xmlns:a16="http://schemas.microsoft.com/office/drawing/2014/main" id="{DBB3EE20-E289-7A8F-BDD3-F96F0018C631}"/>
              </a:ext>
            </a:extLst>
          </p:cNvPr>
          <p:cNvSpPr/>
          <p:nvPr/>
        </p:nvSpPr>
        <p:spPr>
          <a:xfrm>
            <a:off x="3962996" y="5194052"/>
            <a:ext cx="4128156" cy="738914"/>
          </a:xfrm>
          <a:custGeom>
            <a:avLst/>
            <a:gdLst>
              <a:gd name="connsiteX0" fmla="*/ 0 w 4128156"/>
              <a:gd name="connsiteY0" fmla="*/ 123155 h 738914"/>
              <a:gd name="connsiteX1" fmla="*/ 123155 w 4128156"/>
              <a:gd name="connsiteY1" fmla="*/ 0 h 738914"/>
              <a:gd name="connsiteX2" fmla="*/ 4005001 w 4128156"/>
              <a:gd name="connsiteY2" fmla="*/ 0 h 738914"/>
              <a:gd name="connsiteX3" fmla="*/ 4128156 w 4128156"/>
              <a:gd name="connsiteY3" fmla="*/ 123155 h 738914"/>
              <a:gd name="connsiteX4" fmla="*/ 4128156 w 4128156"/>
              <a:gd name="connsiteY4" fmla="*/ 615759 h 738914"/>
              <a:gd name="connsiteX5" fmla="*/ 4005001 w 4128156"/>
              <a:gd name="connsiteY5" fmla="*/ 738914 h 738914"/>
              <a:gd name="connsiteX6" fmla="*/ 123155 w 4128156"/>
              <a:gd name="connsiteY6" fmla="*/ 738914 h 738914"/>
              <a:gd name="connsiteX7" fmla="*/ 0 w 4128156"/>
              <a:gd name="connsiteY7" fmla="*/ 615759 h 738914"/>
              <a:gd name="connsiteX8" fmla="*/ 0 w 4128156"/>
              <a:gd name="connsiteY8" fmla="*/ 123155 h 73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156" h="738914">
                <a:moveTo>
                  <a:pt x="0" y="123155"/>
                </a:moveTo>
                <a:cubicBezTo>
                  <a:pt x="0" y="55138"/>
                  <a:pt x="55138" y="0"/>
                  <a:pt x="123155" y="0"/>
                </a:cubicBezTo>
                <a:lnTo>
                  <a:pt x="4005001" y="0"/>
                </a:lnTo>
                <a:cubicBezTo>
                  <a:pt x="4073018" y="0"/>
                  <a:pt x="4128156" y="55138"/>
                  <a:pt x="4128156" y="123155"/>
                </a:cubicBezTo>
                <a:lnTo>
                  <a:pt x="4128156" y="615759"/>
                </a:lnTo>
                <a:cubicBezTo>
                  <a:pt x="4128156" y="683776"/>
                  <a:pt x="4073018" y="738914"/>
                  <a:pt x="4005001" y="738914"/>
                </a:cubicBezTo>
                <a:lnTo>
                  <a:pt x="123155" y="738914"/>
                </a:lnTo>
                <a:cubicBezTo>
                  <a:pt x="55138" y="738914"/>
                  <a:pt x="0" y="683776"/>
                  <a:pt x="0" y="615759"/>
                </a:cubicBezTo>
                <a:lnTo>
                  <a:pt x="0" y="123155"/>
                </a:lnTo>
                <a:close/>
              </a:path>
            </a:pathLst>
          </a:custGeom>
          <a:solidFill>
            <a:srgbClr val="00823B"/>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7511" tIns="127511" rIns="127511" bIns="127511"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Location Representative</a:t>
            </a:r>
          </a:p>
        </p:txBody>
      </p:sp>
      <p:sp>
        <p:nvSpPr>
          <p:cNvPr id="11" name="Slide Number Placeholder 4">
            <a:extLst>
              <a:ext uri="{FF2B5EF4-FFF2-40B4-BE49-F238E27FC236}">
                <a16:creationId xmlns:a16="http://schemas.microsoft.com/office/drawing/2014/main" id="{19DB57F8-D96A-F82C-0B00-91717697AD9C}"/>
              </a:ext>
            </a:extLst>
          </p:cNvPr>
          <p:cNvSpPr txBox="1">
            <a:spLocks/>
          </p:cNvSpPr>
          <p:nvPr/>
        </p:nvSpPr>
        <p:spPr>
          <a:xfrm>
            <a:off x="594360"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565E0F-8A53-514A-ACAD-798A577A52BF}" type="slidenum">
              <a:rPr lang="en-US" smtClean="0"/>
              <a:pPr/>
              <a:t>4</a:t>
            </a:fld>
            <a:endParaRPr lang="en-US" dirty="0"/>
          </a:p>
        </p:txBody>
      </p:sp>
      <p:sp>
        <p:nvSpPr>
          <p:cNvPr id="12" name="Quad Arrow Callout 8">
            <a:extLst>
              <a:ext uri="{FF2B5EF4-FFF2-40B4-BE49-F238E27FC236}">
                <a16:creationId xmlns:a16="http://schemas.microsoft.com/office/drawing/2014/main" id="{AF18D7CD-C531-E1C4-1220-550F1AC031EC}"/>
              </a:ext>
            </a:extLst>
          </p:cNvPr>
          <p:cNvSpPr/>
          <p:nvPr/>
        </p:nvSpPr>
        <p:spPr>
          <a:xfrm>
            <a:off x="4104168" y="1892596"/>
            <a:ext cx="3508744" cy="3285879"/>
          </a:xfrm>
          <a:prstGeom prst="quadArrowCallout">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Unified Command</a:t>
            </a:r>
            <a:endParaRPr lang="en-US" sz="2400" dirty="0"/>
          </a:p>
        </p:txBody>
      </p:sp>
    </p:spTree>
    <p:extLst>
      <p:ext uri="{BB962C8B-B14F-4D97-AF65-F5344CB8AC3E}">
        <p14:creationId xmlns:p14="http://schemas.microsoft.com/office/powerpoint/2010/main" val="30550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l="15499" r="1662" b="-1"/>
          <a:stretch>
            <a:fillRect/>
          </a:stretch>
        </p:blipFill>
        <p:spPr>
          <a:xfrm>
            <a:off x="304800" y="105698"/>
            <a:ext cx="13072947" cy="6363419"/>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a:noFill/>
        </p:spPr>
      </p:pic>
      <p:sp>
        <p:nvSpPr>
          <p:cNvPr id="4" name="Slide Number Placeholder 3" hidden="1"/>
          <p:cNvSpPr>
            <a:spLocks noGrp="1"/>
          </p:cNvSpPr>
          <p:nvPr>
            <p:ph type="sldNum" sz="quarter" idx="4294967295"/>
          </p:nvPr>
        </p:nvSpPr>
        <p:spPr>
          <a:xfrm>
            <a:off x="594360" y="6332220"/>
            <a:ext cx="523240" cy="247651"/>
          </a:xfrm>
        </p:spPr>
        <p:txBody>
          <a:bodyPr/>
          <a:lstStyle/>
          <a:p>
            <a:pPr>
              <a:spcAft>
                <a:spcPts val="600"/>
              </a:spcAft>
            </a:pPr>
            <a:fld id="{78565E0F-8A53-514A-ACAD-798A577A52BF}" type="slidenum">
              <a:rPr lang="en-US" smtClean="0">
                <a:solidFill>
                  <a:srgbClr val="000000">
                    <a:tint val="75000"/>
                  </a:srgbClr>
                </a:solidFill>
              </a:rPr>
              <a:pPr>
                <a:spcAft>
                  <a:spcPts val="600"/>
                </a:spcAft>
              </a:pPr>
              <a:t>5</a:t>
            </a:fld>
            <a:endParaRPr lang="en-US">
              <a:solidFill>
                <a:srgbClr val="000000">
                  <a:tint val="75000"/>
                </a:srgbClr>
              </a:solidFill>
            </a:endParaRPr>
          </a:p>
        </p:txBody>
      </p:sp>
      <p:sp>
        <p:nvSpPr>
          <p:cNvPr id="5" name="Title 4">
            <a:extLst>
              <a:ext uri="{FF2B5EF4-FFF2-40B4-BE49-F238E27FC236}">
                <a16:creationId xmlns:a16="http://schemas.microsoft.com/office/drawing/2014/main" id="{BF71EC23-9952-F1EC-C527-763EE51F3789}"/>
              </a:ext>
            </a:extLst>
          </p:cNvPr>
          <p:cNvSpPr>
            <a:spLocks noGrp="1"/>
          </p:cNvSpPr>
          <p:nvPr>
            <p:ph type="title"/>
          </p:nvPr>
        </p:nvSpPr>
        <p:spPr>
          <a:xfrm>
            <a:off x="1891861" y="0"/>
            <a:ext cx="7725103" cy="1088166"/>
          </a:xfrm>
        </p:spPr>
        <p:txBody>
          <a:bodyPr/>
          <a:lstStyle/>
          <a:p>
            <a:r>
              <a:rPr lang="en-US" sz="4000" dirty="0"/>
              <a:t>Concept 3: Integrated Response</a:t>
            </a:r>
          </a:p>
        </p:txBody>
      </p:sp>
    </p:spTree>
    <p:extLst>
      <p:ext uri="{BB962C8B-B14F-4D97-AF65-F5344CB8AC3E}">
        <p14:creationId xmlns:p14="http://schemas.microsoft.com/office/powerpoint/2010/main" val="3487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67174"/>
          </a:xfrm>
        </p:spPr>
        <p:txBody>
          <a:bodyPr>
            <a:normAutofit/>
          </a:bodyPr>
          <a:lstStyle/>
          <a:p>
            <a:pPr lvl="0" algn="ctr"/>
            <a:r>
              <a:rPr lang="en-US" sz="4000" b="1" dirty="0">
                <a:solidFill>
                  <a:srgbClr val="FF0000"/>
                </a:solidFill>
                <a:latin typeface="Arial" panose="020B0604020202020204" pitchFamily="34" charset="0"/>
                <a:cs typeface="Arial" panose="020B0604020202020204" pitchFamily="34" charset="0"/>
              </a:rPr>
              <a:t>Concept 4: Planned Recovery</a:t>
            </a:r>
          </a:p>
        </p:txBody>
      </p:sp>
      <p:sp>
        <p:nvSpPr>
          <p:cNvPr id="4" name="Slide Number Placeholder 3"/>
          <p:cNvSpPr>
            <a:spLocks noGrp="1"/>
          </p:cNvSpPr>
          <p:nvPr>
            <p:ph type="sldNum" sz="quarter" idx="12"/>
          </p:nvPr>
        </p:nvSpPr>
        <p:spPr/>
        <p:txBody>
          <a:bodyPr/>
          <a:lstStyle/>
          <a:p>
            <a:fld id="{78565E0F-8A53-514A-ACAD-798A577A52BF}" type="slidenum">
              <a:rPr lang="en-US" smtClean="0">
                <a:solidFill>
                  <a:srgbClr val="000000">
                    <a:tint val="75000"/>
                  </a:srgbClr>
                </a:solidFill>
              </a:rPr>
              <a:pPr/>
              <a:t>6</a:t>
            </a:fld>
            <a:endParaRPr lang="en-US" dirty="0">
              <a:solidFill>
                <a:srgbClr val="000000">
                  <a:tint val="75000"/>
                </a:srgbClr>
              </a:solidFill>
            </a:endParaRPr>
          </a:p>
        </p:txBody>
      </p:sp>
      <p:sp>
        <p:nvSpPr>
          <p:cNvPr id="5" name="Rounded Rectangle 4"/>
          <p:cNvSpPr/>
          <p:nvPr/>
        </p:nvSpPr>
        <p:spPr>
          <a:xfrm>
            <a:off x="877037" y="2718199"/>
            <a:ext cx="3094074" cy="8399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1">
              <a:defRPr/>
            </a:pPr>
            <a:r>
              <a:rPr lang="en-US" sz="2400" dirty="0">
                <a:solidFill>
                  <a:schemeClr val="tx1"/>
                </a:solidFill>
              </a:rPr>
              <a:t>As soon as an incident begins</a:t>
            </a:r>
          </a:p>
        </p:txBody>
      </p:sp>
      <p:sp>
        <p:nvSpPr>
          <p:cNvPr id="7" name="Rounded Rectangle 6"/>
          <p:cNvSpPr/>
          <p:nvPr/>
        </p:nvSpPr>
        <p:spPr>
          <a:xfrm>
            <a:off x="913893" y="4302679"/>
            <a:ext cx="4173278" cy="8399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1">
              <a:defRPr/>
            </a:pPr>
            <a:r>
              <a:rPr lang="en-US" sz="2400" dirty="0">
                <a:solidFill>
                  <a:schemeClr val="tx1"/>
                </a:solidFill>
              </a:rPr>
              <a:t>After an incident is over</a:t>
            </a:r>
          </a:p>
        </p:txBody>
      </p:sp>
      <p:sp>
        <p:nvSpPr>
          <p:cNvPr id="8" name="Rounded Rectangle 7"/>
          <p:cNvSpPr/>
          <p:nvPr/>
        </p:nvSpPr>
        <p:spPr>
          <a:xfrm>
            <a:off x="7217804" y="4324460"/>
            <a:ext cx="3675321" cy="8399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1">
              <a:defRPr/>
            </a:pPr>
            <a:r>
              <a:rPr lang="en-US" sz="2400" dirty="0">
                <a:solidFill>
                  <a:schemeClr val="tx1"/>
                </a:solidFill>
              </a:rPr>
              <a:t>24 hours after an incident is over</a:t>
            </a:r>
          </a:p>
        </p:txBody>
      </p:sp>
      <p:sp>
        <p:nvSpPr>
          <p:cNvPr id="9" name="Rounded Rectangle 8"/>
          <p:cNvSpPr/>
          <p:nvPr/>
        </p:nvSpPr>
        <p:spPr>
          <a:xfrm>
            <a:off x="8160657" y="2875720"/>
            <a:ext cx="2690037" cy="808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Today</a:t>
            </a:r>
          </a:p>
        </p:txBody>
      </p:sp>
      <p:sp>
        <p:nvSpPr>
          <p:cNvPr id="11" name="Rounded Rectangle 10"/>
          <p:cNvSpPr/>
          <p:nvPr/>
        </p:nvSpPr>
        <p:spPr>
          <a:xfrm>
            <a:off x="3971111" y="1782473"/>
            <a:ext cx="4381501" cy="2558937"/>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When should the recovery process start when it comes to an active shooter / hostile event?</a:t>
            </a:r>
          </a:p>
        </p:txBody>
      </p:sp>
      <p:sp>
        <p:nvSpPr>
          <p:cNvPr id="13" name="Oval 12"/>
          <p:cNvSpPr/>
          <p:nvPr/>
        </p:nvSpPr>
        <p:spPr>
          <a:xfrm>
            <a:off x="3882665" y="1417639"/>
            <a:ext cx="4558394" cy="3746794"/>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rPr>
              <a:t>Recovery starts </a:t>
            </a:r>
          </a:p>
          <a:p>
            <a:pPr algn="ctr"/>
            <a:r>
              <a:rPr lang="en-US" sz="4400" dirty="0">
                <a:solidFill>
                  <a:schemeClr val="bg1"/>
                </a:solidFill>
              </a:rPr>
              <a:t>TODAY</a:t>
            </a:r>
          </a:p>
        </p:txBody>
      </p:sp>
    </p:spTree>
    <p:extLst>
      <p:ext uri="{BB962C8B-B14F-4D97-AF65-F5344CB8AC3E}">
        <p14:creationId xmlns:p14="http://schemas.microsoft.com/office/powerpoint/2010/main" val="42062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par>
                                <p:cTn id="43" presetID="9" presetClass="emph" presetSubtype="0" grpId="1" nodeType="withEffect">
                                  <p:stCondLst>
                                    <p:cond delay="0"/>
                                  </p:stCondLst>
                                  <p:childTnLst>
                                    <p:set>
                                      <p:cBhvr rctx="PPT">
                                        <p:cTn id="44" dur="indefinite"/>
                                        <p:tgtEl>
                                          <p:spTgt spid="5"/>
                                        </p:tgtEl>
                                        <p:attrNameLst>
                                          <p:attrName>style.opacity</p:attrName>
                                        </p:attrNameLst>
                                      </p:cBhvr>
                                      <p:to>
                                        <p:strVal val="0.5"/>
                                      </p:to>
                                    </p:set>
                                    <p:animEffect filter="image" prLst="opacity: 0.5">
                                      <p:cBhvr rctx="IE">
                                        <p:cTn id="45" dur="indefinite"/>
                                        <p:tgtEl>
                                          <p:spTgt spid="5"/>
                                        </p:tgtEl>
                                      </p:cBhvr>
                                    </p:animEffect>
                                  </p:childTnLst>
                                </p:cTn>
                              </p:par>
                              <p:par>
                                <p:cTn id="46" presetID="9" presetClass="emph" presetSubtype="0" grpId="1" nodeType="withEffect">
                                  <p:stCondLst>
                                    <p:cond delay="0"/>
                                  </p:stCondLst>
                                  <p:childTnLst>
                                    <p:set>
                                      <p:cBhvr rctx="PPT">
                                        <p:cTn id="47" dur="indefinite"/>
                                        <p:tgtEl>
                                          <p:spTgt spid="7"/>
                                        </p:tgtEl>
                                        <p:attrNameLst>
                                          <p:attrName>style.opacity</p:attrName>
                                        </p:attrNameLst>
                                      </p:cBhvr>
                                      <p:to>
                                        <p:strVal val="0.5"/>
                                      </p:to>
                                    </p:set>
                                    <p:animEffect filter="image" prLst="opacity: 0.5">
                                      <p:cBhvr rctx="IE">
                                        <p:cTn id="48" dur="indefinite"/>
                                        <p:tgtEl>
                                          <p:spTgt spid="7"/>
                                        </p:tgtEl>
                                      </p:cBhvr>
                                    </p:animEffect>
                                  </p:childTnLst>
                                </p:cTn>
                              </p:par>
                              <p:par>
                                <p:cTn id="49" presetID="9" presetClass="emph" presetSubtype="0" grpId="1" nodeType="withEffect">
                                  <p:stCondLst>
                                    <p:cond delay="0"/>
                                  </p:stCondLst>
                                  <p:childTnLst>
                                    <p:set>
                                      <p:cBhvr rctx="PPT">
                                        <p:cTn id="50" dur="indefinite"/>
                                        <p:tgtEl>
                                          <p:spTgt spid="8"/>
                                        </p:tgtEl>
                                        <p:attrNameLst>
                                          <p:attrName>style.opacity</p:attrName>
                                        </p:attrNameLst>
                                      </p:cBhvr>
                                      <p:to>
                                        <p:strVal val="0.5"/>
                                      </p:to>
                                    </p:set>
                                    <p:animEffect filter="image" prLst="opacity: 0.5">
                                      <p:cBhvr rctx="IE">
                                        <p:cTn id="51"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6A78-3DE3-4EC1-EFFD-7FA791CE17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05B570-19BC-BF6D-5641-181E51A9445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03914A9-9957-FEFA-F404-9EAB8956EB4C}"/>
              </a:ext>
            </a:extLst>
          </p:cNvPr>
          <p:cNvSpPr>
            <a:spLocks noGrp="1"/>
          </p:cNvSpPr>
          <p:nvPr>
            <p:ph sz="half" idx="2"/>
          </p:nvPr>
        </p:nvSpPr>
        <p:spPr/>
        <p:txBody>
          <a:bodyPr/>
          <a:lstStyle/>
          <a:p>
            <a:endParaRPr lang="en-US"/>
          </a:p>
        </p:txBody>
      </p:sp>
      <p:pic>
        <p:nvPicPr>
          <p:cNvPr id="13" name="Picture 12">
            <a:extLst>
              <a:ext uri="{FF2B5EF4-FFF2-40B4-BE49-F238E27FC236}">
                <a16:creationId xmlns:a16="http://schemas.microsoft.com/office/drawing/2014/main" id="{1E1D6664-CD0D-C21F-6C7F-75909DB9A8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4321"/>
          <a:stretch/>
        </p:blipFill>
        <p:spPr>
          <a:xfrm>
            <a:off x="2810219" y="1659363"/>
            <a:ext cx="6608950" cy="3751190"/>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C9DC00DD-986B-24B8-4103-B871794E6141}"/>
              </a:ext>
            </a:extLst>
          </p:cNvPr>
          <p:cNvPicPr>
            <a:picLocks noChangeAspect="1"/>
          </p:cNvPicPr>
          <p:nvPr/>
        </p:nvPicPr>
        <p:blipFill>
          <a:blip r:embed="rId3"/>
          <a:stretch>
            <a:fillRect/>
          </a:stretch>
        </p:blipFill>
        <p:spPr>
          <a:xfrm>
            <a:off x="2339265" y="1270139"/>
            <a:ext cx="8327858" cy="4785775"/>
          </a:xfrm>
          <a:prstGeom prst="rect">
            <a:avLst/>
          </a:prstGeom>
        </p:spPr>
      </p:pic>
      <p:sp>
        <p:nvSpPr>
          <p:cNvPr id="15" name="Freeform 11">
            <a:extLst>
              <a:ext uri="{FF2B5EF4-FFF2-40B4-BE49-F238E27FC236}">
                <a16:creationId xmlns:a16="http://schemas.microsoft.com/office/drawing/2014/main" id="{974A9C60-239F-7E45-2271-EC3A1441C304}"/>
              </a:ext>
            </a:extLst>
          </p:cNvPr>
          <p:cNvSpPr/>
          <p:nvPr/>
        </p:nvSpPr>
        <p:spPr>
          <a:xfrm>
            <a:off x="7489492" y="5211783"/>
            <a:ext cx="3893600" cy="718021"/>
          </a:xfrm>
          <a:custGeom>
            <a:avLst/>
            <a:gdLst>
              <a:gd name="connsiteX0" fmla="*/ 0 w 4166596"/>
              <a:gd name="connsiteY0" fmla="*/ 152883 h 917280"/>
              <a:gd name="connsiteX1" fmla="*/ 152883 w 4166596"/>
              <a:gd name="connsiteY1" fmla="*/ 0 h 917280"/>
              <a:gd name="connsiteX2" fmla="*/ 4013713 w 4166596"/>
              <a:gd name="connsiteY2" fmla="*/ 0 h 917280"/>
              <a:gd name="connsiteX3" fmla="*/ 4166596 w 4166596"/>
              <a:gd name="connsiteY3" fmla="*/ 152883 h 917280"/>
              <a:gd name="connsiteX4" fmla="*/ 4166596 w 4166596"/>
              <a:gd name="connsiteY4" fmla="*/ 764397 h 917280"/>
              <a:gd name="connsiteX5" fmla="*/ 4013713 w 4166596"/>
              <a:gd name="connsiteY5" fmla="*/ 917280 h 917280"/>
              <a:gd name="connsiteX6" fmla="*/ 152883 w 4166596"/>
              <a:gd name="connsiteY6" fmla="*/ 917280 h 917280"/>
              <a:gd name="connsiteX7" fmla="*/ 0 w 4166596"/>
              <a:gd name="connsiteY7" fmla="*/ 764397 h 917280"/>
              <a:gd name="connsiteX8" fmla="*/ 0 w 4166596"/>
              <a:gd name="connsiteY8" fmla="*/ 152883 h 91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596" h="917280">
                <a:moveTo>
                  <a:pt x="0" y="152883"/>
                </a:moveTo>
                <a:cubicBezTo>
                  <a:pt x="0" y="68448"/>
                  <a:pt x="68448" y="0"/>
                  <a:pt x="152883" y="0"/>
                </a:cubicBezTo>
                <a:lnTo>
                  <a:pt x="4013713" y="0"/>
                </a:lnTo>
                <a:cubicBezTo>
                  <a:pt x="4098148" y="0"/>
                  <a:pt x="4166596" y="68448"/>
                  <a:pt x="4166596" y="152883"/>
                </a:cubicBezTo>
                <a:lnTo>
                  <a:pt x="4166596" y="764397"/>
                </a:lnTo>
                <a:cubicBezTo>
                  <a:pt x="4166596" y="848832"/>
                  <a:pt x="4098148" y="917280"/>
                  <a:pt x="4013713" y="917280"/>
                </a:cubicBezTo>
                <a:lnTo>
                  <a:pt x="152883" y="917280"/>
                </a:lnTo>
                <a:cubicBezTo>
                  <a:pt x="68448" y="917280"/>
                  <a:pt x="0" y="848832"/>
                  <a:pt x="0" y="764397"/>
                </a:cubicBezTo>
                <a:lnTo>
                  <a:pt x="0" y="152883"/>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151458" tIns="151458" rIns="151458" bIns="151458" numCol="1" spcCol="1270" anchor="ctr" anchorCtr="0">
            <a:noAutofit/>
          </a:bodyPr>
          <a:lstStyle/>
          <a:p>
            <a:pPr lvl="0" algn="l" defTabSz="1244600" rtl="0">
              <a:lnSpc>
                <a:spcPct val="90000"/>
              </a:lnSpc>
              <a:spcBef>
                <a:spcPct val="0"/>
              </a:spcBef>
              <a:spcAft>
                <a:spcPct val="35000"/>
              </a:spcAft>
            </a:pPr>
            <a:r>
              <a:rPr lang="en-US" sz="2800" b="1" kern="1200" dirty="0"/>
              <a:t>Recovery Integration</a:t>
            </a:r>
          </a:p>
        </p:txBody>
      </p:sp>
      <p:sp>
        <p:nvSpPr>
          <p:cNvPr id="16" name="Title 1">
            <a:extLst>
              <a:ext uri="{FF2B5EF4-FFF2-40B4-BE49-F238E27FC236}">
                <a16:creationId xmlns:a16="http://schemas.microsoft.com/office/drawing/2014/main" id="{70511EF0-0950-9A3F-070C-D69EB1CD073D}"/>
              </a:ext>
            </a:extLst>
          </p:cNvPr>
          <p:cNvSpPr txBox="1">
            <a:spLocks/>
          </p:cNvSpPr>
          <p:nvPr/>
        </p:nvSpPr>
        <p:spPr>
          <a:xfrm>
            <a:off x="609600" y="302077"/>
            <a:ext cx="10972800" cy="78898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rgbClr val="FF0000"/>
                </a:solidFill>
                <a:latin typeface="Arial" panose="020B0604020202020204" pitchFamily="34" charset="0"/>
                <a:cs typeface="Arial" panose="020B0604020202020204" pitchFamily="34" charset="0"/>
              </a:rPr>
              <a:t>Receiving Hospitals</a:t>
            </a:r>
          </a:p>
        </p:txBody>
      </p:sp>
      <p:sp>
        <p:nvSpPr>
          <p:cNvPr id="17" name="Freeform 8">
            <a:extLst>
              <a:ext uri="{FF2B5EF4-FFF2-40B4-BE49-F238E27FC236}">
                <a16:creationId xmlns:a16="http://schemas.microsoft.com/office/drawing/2014/main" id="{C8750A26-BA85-8948-E9E1-C7CE45B0A908}"/>
              </a:ext>
            </a:extLst>
          </p:cNvPr>
          <p:cNvSpPr/>
          <p:nvPr/>
        </p:nvSpPr>
        <p:spPr>
          <a:xfrm>
            <a:off x="1261799" y="1270139"/>
            <a:ext cx="3239081" cy="636068"/>
          </a:xfrm>
          <a:custGeom>
            <a:avLst/>
            <a:gdLst>
              <a:gd name="connsiteX0" fmla="*/ 0 w 4166596"/>
              <a:gd name="connsiteY0" fmla="*/ 152883 h 917280"/>
              <a:gd name="connsiteX1" fmla="*/ 152883 w 4166596"/>
              <a:gd name="connsiteY1" fmla="*/ 0 h 917280"/>
              <a:gd name="connsiteX2" fmla="*/ 4013713 w 4166596"/>
              <a:gd name="connsiteY2" fmla="*/ 0 h 917280"/>
              <a:gd name="connsiteX3" fmla="*/ 4166596 w 4166596"/>
              <a:gd name="connsiteY3" fmla="*/ 152883 h 917280"/>
              <a:gd name="connsiteX4" fmla="*/ 4166596 w 4166596"/>
              <a:gd name="connsiteY4" fmla="*/ 764397 h 917280"/>
              <a:gd name="connsiteX5" fmla="*/ 4013713 w 4166596"/>
              <a:gd name="connsiteY5" fmla="*/ 917280 h 917280"/>
              <a:gd name="connsiteX6" fmla="*/ 152883 w 4166596"/>
              <a:gd name="connsiteY6" fmla="*/ 917280 h 917280"/>
              <a:gd name="connsiteX7" fmla="*/ 0 w 4166596"/>
              <a:gd name="connsiteY7" fmla="*/ 764397 h 917280"/>
              <a:gd name="connsiteX8" fmla="*/ 0 w 4166596"/>
              <a:gd name="connsiteY8" fmla="*/ 152883 h 91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596" h="917280">
                <a:moveTo>
                  <a:pt x="0" y="152883"/>
                </a:moveTo>
                <a:cubicBezTo>
                  <a:pt x="0" y="68448"/>
                  <a:pt x="68448" y="0"/>
                  <a:pt x="152883" y="0"/>
                </a:cubicBezTo>
                <a:lnTo>
                  <a:pt x="4013713" y="0"/>
                </a:lnTo>
                <a:cubicBezTo>
                  <a:pt x="4098148" y="0"/>
                  <a:pt x="4166596" y="68448"/>
                  <a:pt x="4166596" y="152883"/>
                </a:cubicBezTo>
                <a:lnTo>
                  <a:pt x="4166596" y="764397"/>
                </a:lnTo>
                <a:cubicBezTo>
                  <a:pt x="4166596" y="848832"/>
                  <a:pt x="4098148" y="917280"/>
                  <a:pt x="4013713" y="917280"/>
                </a:cubicBezTo>
                <a:lnTo>
                  <a:pt x="152883" y="917280"/>
                </a:lnTo>
                <a:cubicBezTo>
                  <a:pt x="68448" y="917280"/>
                  <a:pt x="0" y="848832"/>
                  <a:pt x="0" y="764397"/>
                </a:cubicBezTo>
                <a:lnTo>
                  <a:pt x="0" y="152883"/>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151458" tIns="151458" rIns="151458" bIns="151458" numCol="1" spcCol="1270" anchor="ctr" anchorCtr="0">
            <a:noAutofit/>
          </a:bodyPr>
          <a:lstStyle/>
          <a:p>
            <a:pPr lvl="0" algn="l" defTabSz="1244600" rtl="0">
              <a:lnSpc>
                <a:spcPct val="90000"/>
              </a:lnSpc>
              <a:spcBef>
                <a:spcPct val="0"/>
              </a:spcBef>
              <a:spcAft>
                <a:spcPct val="35000"/>
              </a:spcAft>
            </a:pPr>
            <a:r>
              <a:rPr lang="en-US" sz="2800" b="1" kern="1200" dirty="0"/>
              <a:t>Communications</a:t>
            </a:r>
          </a:p>
        </p:txBody>
      </p:sp>
      <p:sp>
        <p:nvSpPr>
          <p:cNvPr id="18" name="Freeform 9">
            <a:extLst>
              <a:ext uri="{FF2B5EF4-FFF2-40B4-BE49-F238E27FC236}">
                <a16:creationId xmlns:a16="http://schemas.microsoft.com/office/drawing/2014/main" id="{D9713CC0-1F9E-2FCA-8323-7D0C40269750}"/>
              </a:ext>
            </a:extLst>
          </p:cNvPr>
          <p:cNvSpPr/>
          <p:nvPr/>
        </p:nvSpPr>
        <p:spPr>
          <a:xfrm>
            <a:off x="7614024" y="1220491"/>
            <a:ext cx="3731353" cy="650261"/>
          </a:xfrm>
          <a:custGeom>
            <a:avLst/>
            <a:gdLst>
              <a:gd name="connsiteX0" fmla="*/ 0 w 4166596"/>
              <a:gd name="connsiteY0" fmla="*/ 152883 h 917280"/>
              <a:gd name="connsiteX1" fmla="*/ 152883 w 4166596"/>
              <a:gd name="connsiteY1" fmla="*/ 0 h 917280"/>
              <a:gd name="connsiteX2" fmla="*/ 4013713 w 4166596"/>
              <a:gd name="connsiteY2" fmla="*/ 0 h 917280"/>
              <a:gd name="connsiteX3" fmla="*/ 4166596 w 4166596"/>
              <a:gd name="connsiteY3" fmla="*/ 152883 h 917280"/>
              <a:gd name="connsiteX4" fmla="*/ 4166596 w 4166596"/>
              <a:gd name="connsiteY4" fmla="*/ 764397 h 917280"/>
              <a:gd name="connsiteX5" fmla="*/ 4013713 w 4166596"/>
              <a:gd name="connsiteY5" fmla="*/ 917280 h 917280"/>
              <a:gd name="connsiteX6" fmla="*/ 152883 w 4166596"/>
              <a:gd name="connsiteY6" fmla="*/ 917280 h 917280"/>
              <a:gd name="connsiteX7" fmla="*/ 0 w 4166596"/>
              <a:gd name="connsiteY7" fmla="*/ 764397 h 917280"/>
              <a:gd name="connsiteX8" fmla="*/ 0 w 4166596"/>
              <a:gd name="connsiteY8" fmla="*/ 152883 h 91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596" h="917280">
                <a:moveTo>
                  <a:pt x="0" y="152883"/>
                </a:moveTo>
                <a:cubicBezTo>
                  <a:pt x="0" y="68448"/>
                  <a:pt x="68448" y="0"/>
                  <a:pt x="152883" y="0"/>
                </a:cubicBezTo>
                <a:lnTo>
                  <a:pt x="4013713" y="0"/>
                </a:lnTo>
                <a:cubicBezTo>
                  <a:pt x="4098148" y="0"/>
                  <a:pt x="4166596" y="68448"/>
                  <a:pt x="4166596" y="152883"/>
                </a:cubicBezTo>
                <a:lnTo>
                  <a:pt x="4166596" y="764397"/>
                </a:lnTo>
                <a:cubicBezTo>
                  <a:pt x="4166596" y="848832"/>
                  <a:pt x="4098148" y="917280"/>
                  <a:pt x="4013713" y="917280"/>
                </a:cubicBezTo>
                <a:lnTo>
                  <a:pt x="152883" y="917280"/>
                </a:lnTo>
                <a:cubicBezTo>
                  <a:pt x="68448" y="917280"/>
                  <a:pt x="0" y="848832"/>
                  <a:pt x="0" y="764397"/>
                </a:cubicBezTo>
                <a:lnTo>
                  <a:pt x="0" y="152883"/>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151458" tIns="151458" rIns="151458" bIns="151458" numCol="1" spcCol="1270" anchor="ctr" anchorCtr="0">
            <a:noAutofit/>
          </a:bodyPr>
          <a:lstStyle/>
          <a:p>
            <a:pPr lvl="0" algn="l" defTabSz="1244600" rtl="0">
              <a:lnSpc>
                <a:spcPct val="90000"/>
              </a:lnSpc>
              <a:spcBef>
                <a:spcPct val="0"/>
              </a:spcBef>
              <a:spcAft>
                <a:spcPct val="35000"/>
              </a:spcAft>
            </a:pPr>
            <a:r>
              <a:rPr lang="en-US" sz="2800" b="1" kern="1200" dirty="0"/>
              <a:t>Victim Identification</a:t>
            </a:r>
          </a:p>
        </p:txBody>
      </p:sp>
      <p:sp>
        <p:nvSpPr>
          <p:cNvPr id="19" name="Freeform 10">
            <a:extLst>
              <a:ext uri="{FF2B5EF4-FFF2-40B4-BE49-F238E27FC236}">
                <a16:creationId xmlns:a16="http://schemas.microsoft.com/office/drawing/2014/main" id="{ED16A4E7-E891-56B5-6A5F-55A1B3E7D35F}"/>
              </a:ext>
            </a:extLst>
          </p:cNvPr>
          <p:cNvSpPr/>
          <p:nvPr/>
        </p:nvSpPr>
        <p:spPr>
          <a:xfrm>
            <a:off x="1261799" y="5234619"/>
            <a:ext cx="3074483" cy="718021"/>
          </a:xfrm>
          <a:custGeom>
            <a:avLst/>
            <a:gdLst>
              <a:gd name="connsiteX0" fmla="*/ 0 w 4166596"/>
              <a:gd name="connsiteY0" fmla="*/ 152883 h 917280"/>
              <a:gd name="connsiteX1" fmla="*/ 152883 w 4166596"/>
              <a:gd name="connsiteY1" fmla="*/ 0 h 917280"/>
              <a:gd name="connsiteX2" fmla="*/ 4013713 w 4166596"/>
              <a:gd name="connsiteY2" fmla="*/ 0 h 917280"/>
              <a:gd name="connsiteX3" fmla="*/ 4166596 w 4166596"/>
              <a:gd name="connsiteY3" fmla="*/ 152883 h 917280"/>
              <a:gd name="connsiteX4" fmla="*/ 4166596 w 4166596"/>
              <a:gd name="connsiteY4" fmla="*/ 764397 h 917280"/>
              <a:gd name="connsiteX5" fmla="*/ 4013713 w 4166596"/>
              <a:gd name="connsiteY5" fmla="*/ 917280 h 917280"/>
              <a:gd name="connsiteX6" fmla="*/ 152883 w 4166596"/>
              <a:gd name="connsiteY6" fmla="*/ 917280 h 917280"/>
              <a:gd name="connsiteX7" fmla="*/ 0 w 4166596"/>
              <a:gd name="connsiteY7" fmla="*/ 764397 h 917280"/>
              <a:gd name="connsiteX8" fmla="*/ 0 w 4166596"/>
              <a:gd name="connsiteY8" fmla="*/ 152883 h 91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596" h="917280">
                <a:moveTo>
                  <a:pt x="0" y="152883"/>
                </a:moveTo>
                <a:cubicBezTo>
                  <a:pt x="0" y="68448"/>
                  <a:pt x="68448" y="0"/>
                  <a:pt x="152883" y="0"/>
                </a:cubicBezTo>
                <a:lnTo>
                  <a:pt x="4013713" y="0"/>
                </a:lnTo>
                <a:cubicBezTo>
                  <a:pt x="4098148" y="0"/>
                  <a:pt x="4166596" y="68448"/>
                  <a:pt x="4166596" y="152883"/>
                </a:cubicBezTo>
                <a:lnTo>
                  <a:pt x="4166596" y="764397"/>
                </a:lnTo>
                <a:cubicBezTo>
                  <a:pt x="4166596" y="848832"/>
                  <a:pt x="4098148" y="917280"/>
                  <a:pt x="4013713" y="917280"/>
                </a:cubicBezTo>
                <a:lnTo>
                  <a:pt x="152883" y="917280"/>
                </a:lnTo>
                <a:cubicBezTo>
                  <a:pt x="68448" y="917280"/>
                  <a:pt x="0" y="848832"/>
                  <a:pt x="0" y="764397"/>
                </a:cubicBezTo>
                <a:lnTo>
                  <a:pt x="0" y="152883"/>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151458" tIns="151458" rIns="151458" bIns="151458" numCol="1" spcCol="1270" anchor="ctr" anchorCtr="0">
            <a:noAutofit/>
          </a:bodyPr>
          <a:lstStyle/>
          <a:p>
            <a:pPr lvl="0" algn="l" defTabSz="1244600" rtl="0">
              <a:lnSpc>
                <a:spcPct val="90000"/>
              </a:lnSpc>
              <a:spcBef>
                <a:spcPct val="0"/>
              </a:spcBef>
              <a:spcAft>
                <a:spcPct val="35000"/>
              </a:spcAft>
            </a:pPr>
            <a:r>
              <a:rPr lang="en-US" sz="2800" b="1" kern="1200" dirty="0"/>
              <a:t>Facility Security</a:t>
            </a:r>
          </a:p>
        </p:txBody>
      </p:sp>
      <p:sp>
        <p:nvSpPr>
          <p:cNvPr id="20" name="Slide Number Placeholder 4">
            <a:extLst>
              <a:ext uri="{FF2B5EF4-FFF2-40B4-BE49-F238E27FC236}">
                <a16:creationId xmlns:a16="http://schemas.microsoft.com/office/drawing/2014/main" id="{2917E7F7-DFB8-EF21-CA28-7C50FF48D5E8}"/>
              </a:ext>
            </a:extLst>
          </p:cNvPr>
          <p:cNvSpPr txBox="1">
            <a:spLocks/>
          </p:cNvSpPr>
          <p:nvPr/>
        </p:nvSpPr>
        <p:spPr>
          <a:xfrm>
            <a:off x="594360"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565E0F-8A53-514A-ACAD-798A577A52BF}" type="slidenum">
              <a:rPr lang="en-US" smtClean="0"/>
              <a:pPr/>
              <a:t>7</a:t>
            </a:fld>
            <a:endParaRPr lang="en-US" dirty="0"/>
          </a:p>
        </p:txBody>
      </p:sp>
    </p:spTree>
    <p:extLst>
      <p:ext uri="{BB962C8B-B14F-4D97-AF65-F5344CB8AC3E}">
        <p14:creationId xmlns:p14="http://schemas.microsoft.com/office/powerpoint/2010/main" val="1298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vert="horz" lIns="0" tIns="0" rIns="0" bIns="0" rtlCol="0" anchor="b" anchorCtr="0">
            <a:normAutofit/>
          </a:bodyPr>
          <a:lstStyle/>
          <a:p>
            <a:pPr>
              <a:defRPr>
                <a:solidFill>
                  <a:srgbClr val="000000"/>
                </a:solidFill>
              </a:defRPr>
            </a:pPr>
            <a:r>
              <a:rPr lang="en-US" sz="4000" b="1" kern="1200" dirty="0">
                <a:solidFill>
                  <a:srgbClr val="FF0000"/>
                </a:solidFill>
                <a:latin typeface="Arial" panose="020B0604020202020204" pitchFamily="34" charset="0"/>
                <a:cs typeface="Arial" panose="020B0604020202020204" pitchFamily="34" charset="0"/>
              </a:rPr>
              <a:t>Immediate Response &amp; Activation</a:t>
            </a:r>
          </a:p>
        </p:txBody>
      </p:sp>
      <p:sp>
        <p:nvSpPr>
          <p:cNvPr id="3" name="TextBox 2"/>
          <p:cNvSpPr txBox="1"/>
          <p:nvPr/>
        </p:nvSpPr>
        <p:spPr>
          <a:xfrm>
            <a:off x="508000" y="1411554"/>
            <a:ext cx="5486400" cy="4075112"/>
          </a:xfrm>
          <a:prstGeom prst="rect">
            <a:avLst/>
          </a:prstGeom>
        </p:spPr>
        <p:txBody>
          <a:bodyPr vert="horz" lIns="0" tIns="0" rIns="0" bIns="0" rtlCol="0">
            <a:normAutofit/>
          </a:bodyPr>
          <a:lstStyle/>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Activate Hospital Incident Command System (HICS)</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Initiate Emergency Operations Plan (EOP)</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Establish unified command with EMS/public safety</a:t>
            </a:r>
          </a:p>
          <a:p>
            <a:pPr marL="339976" indent="-339976" defTabSz="609585">
              <a:lnSpc>
                <a:spcPct val="90000"/>
              </a:lnSpc>
              <a:spcBef>
                <a:spcPct val="20000"/>
              </a:spcBef>
              <a:buFont typeface="Arial" panose="020B0604020202020204" pitchFamily="34" charset="0"/>
              <a:buChar char="•"/>
              <a:defRPr sz="2400">
                <a:solidFill>
                  <a:srgbClr val="000000"/>
                </a:solidFill>
              </a:defRPr>
            </a:pPr>
            <a:r>
              <a:rPr lang="en-US" sz="2800"/>
              <a:t>Open communication channels</a:t>
            </a:r>
          </a:p>
        </p:txBody>
      </p:sp>
      <p:pic>
        <p:nvPicPr>
          <p:cNvPr id="3074" name="Picture 2" descr="description of photo">
            <a:extLst>
              <a:ext uri="{FF2B5EF4-FFF2-40B4-BE49-F238E27FC236}">
                <a16:creationId xmlns:a16="http://schemas.microsoft.com/office/drawing/2014/main" id="{80DBD267-D77C-5FC8-220A-01DEDF506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206" b="-1"/>
          <a:stretch>
            <a:fillRect/>
          </a:stretch>
        </p:blipFill>
        <p:spPr bwMode="auto">
          <a:xfrm>
            <a:off x="6607958" y="1411288"/>
            <a:ext cx="5076042" cy="3770312"/>
          </a:xfrm>
          <a:prstGeom prst="rect">
            <a:avLst/>
          </a:prstGeom>
          <a:solidFill>
            <a:srgbClr val="FFFFFF"/>
          </a:solidFill>
        </p:spPr>
      </p:pic>
      <p:pic>
        <p:nvPicPr>
          <p:cNvPr id="5" name="Picture 2" descr="Central Massachusetts Emergency Medical Systems Corporation (CMEMSC)">
            <a:extLst>
              <a:ext uri="{FF2B5EF4-FFF2-40B4-BE49-F238E27FC236}">
                <a16:creationId xmlns:a16="http://schemas.microsoft.com/office/drawing/2014/main" id="{D38D25F5-0738-BCF2-4820-6A08E5A78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019" y="4441449"/>
            <a:ext cx="6090490" cy="2090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0972800" cy="1143000"/>
          </a:xfrm>
        </p:spPr>
        <p:txBody>
          <a:bodyPr vert="horz" lIns="0" tIns="0" rIns="0" bIns="0" rtlCol="0" anchor="b" anchorCtr="0">
            <a:normAutofit/>
          </a:bodyPr>
          <a:lstStyle/>
          <a:p>
            <a:pPr>
              <a:defRPr>
                <a:solidFill>
                  <a:srgbClr val="000000"/>
                </a:solidFill>
              </a:defRPr>
            </a:pPr>
            <a:r>
              <a:rPr lang="en-US" sz="4000" b="1" kern="1200" dirty="0">
                <a:solidFill>
                  <a:srgbClr val="FF0000"/>
                </a:solidFill>
                <a:latin typeface="Arial" panose="020B0604020202020204" pitchFamily="34" charset="0"/>
                <a:cs typeface="Arial" panose="020B0604020202020204" pitchFamily="34" charset="0"/>
              </a:rPr>
              <a:t>Patient Surge &amp; Triage</a:t>
            </a:r>
          </a:p>
        </p:txBody>
      </p:sp>
      <p:pic>
        <p:nvPicPr>
          <p:cNvPr id="2050" name="Picture 2" descr="Asiana Airlines #214 Remembered - Stanford Medicine Children's Health Blog">
            <a:extLst>
              <a:ext uri="{FF2B5EF4-FFF2-40B4-BE49-F238E27FC236}">
                <a16:creationId xmlns:a16="http://schemas.microsoft.com/office/drawing/2014/main" id="{CF7C7411-020D-65B6-7949-74C34AA0F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40" r="13043" b="-1"/>
          <a:stretch>
            <a:fillRect/>
          </a:stretch>
        </p:blipFill>
        <p:spPr bwMode="auto">
          <a:xfrm>
            <a:off x="508000" y="1411300"/>
            <a:ext cx="5486400" cy="4075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97600" y="1411554"/>
            <a:ext cx="5486400" cy="4075112"/>
          </a:xfrm>
          <a:prstGeom prst="rect">
            <a:avLst/>
          </a:prstGeom>
        </p:spPr>
        <p:txBody>
          <a:bodyPr vert="horz" lIns="0" tIns="0" rIns="0" bIns="0" rtlCol="0">
            <a:normAutofit/>
          </a:bodyPr>
          <a:lstStyle/>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dirty="0"/>
              <a:t>Implement START/</a:t>
            </a:r>
            <a:r>
              <a:rPr lang="en-US" sz="2800" dirty="0" err="1"/>
              <a:t>JumpSTART</a:t>
            </a:r>
            <a:r>
              <a:rPr lang="en-US" sz="2800" dirty="0"/>
              <a:t> triage</a:t>
            </a:r>
          </a:p>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dirty="0"/>
              <a:t>Rapid intake and prioritization</a:t>
            </a:r>
          </a:p>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dirty="0"/>
              <a:t>Expand treatment areas</a:t>
            </a:r>
          </a:p>
          <a:p>
            <a:pPr marL="347914" indent="-347914" defTabSz="609585">
              <a:lnSpc>
                <a:spcPct val="90000"/>
              </a:lnSpc>
              <a:spcBef>
                <a:spcPct val="20000"/>
              </a:spcBef>
              <a:buFont typeface="Arial" panose="020B0604020202020204" pitchFamily="34" charset="0"/>
              <a:buChar char="•"/>
              <a:defRPr sz="2400">
                <a:solidFill>
                  <a:srgbClr val="000000"/>
                </a:solidFill>
              </a:defRPr>
            </a:pPr>
            <a:r>
              <a:rPr lang="en-US" sz="2800" dirty="0"/>
              <a:t>Track patients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Custom 2">
      <a:dk1>
        <a:sysClr val="windowText" lastClr="000000"/>
      </a:dk1>
      <a:lt1>
        <a:sysClr val="window" lastClr="FFFFFF"/>
      </a:lt1>
      <a:dk2>
        <a:srgbClr val="373545"/>
      </a:dk2>
      <a:lt2>
        <a:srgbClr val="CEDBE6"/>
      </a:lt2>
      <a:accent1>
        <a:srgbClr val="266F8B"/>
      </a:accent1>
      <a:accent2>
        <a:srgbClr val="7FC1DB"/>
      </a:accent2>
      <a:accent3>
        <a:srgbClr val="A9D5E7"/>
      </a:accent3>
      <a:accent4>
        <a:srgbClr val="7A8C8E"/>
      </a:accent4>
      <a:accent5>
        <a:srgbClr val="84ACB6"/>
      </a:accent5>
      <a:accent6>
        <a:srgbClr val="0070C0"/>
      </a:accent6>
      <a:hlink>
        <a:srgbClr val="1C6294"/>
      </a:hlink>
      <a:folHlink>
        <a:srgbClr val="9F6715"/>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{DC3B554C-4307-4FB0-84F6-8A5FC87AA10F}TFd3b75063-ff25-434d-b12c-efeaf07d16c3292f62b5_win32-75a75c970d8e</Template>
  <TotalTime>1450</TotalTime>
  <Words>1302</Words>
  <Application>Microsoft Office PowerPoint</Application>
  <PresentationFormat>Widescreen</PresentationFormat>
  <Paragraphs>201</Paragraphs>
  <Slides>30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Akzidenz-Grotesk Std Bold</vt:lpstr>
      <vt:lpstr>Arial</vt:lpstr>
      <vt:lpstr>Calibri</vt:lpstr>
      <vt:lpstr>Franklin Gothic Book</vt:lpstr>
      <vt:lpstr>Franklin Gothic Demi</vt:lpstr>
      <vt:lpstr>Roboto</vt:lpstr>
      <vt:lpstr>var(--secHlFont)</vt:lpstr>
      <vt:lpstr>Wingdings</vt:lpstr>
      <vt:lpstr>Custom</vt:lpstr>
      <vt:lpstr>Community Partnerships in Mass Casualty Response</vt:lpstr>
      <vt:lpstr>PowerPoint Presentation</vt:lpstr>
      <vt:lpstr>PowerPoint Presentation</vt:lpstr>
      <vt:lpstr>PowerPoint Presentation</vt:lpstr>
      <vt:lpstr>Concept 3: Integrated Response</vt:lpstr>
      <vt:lpstr>Concept 4: Planned Recovery</vt:lpstr>
      <vt:lpstr>PowerPoint Presentation</vt:lpstr>
      <vt:lpstr>Immediate Response &amp; Activation</vt:lpstr>
      <vt:lpstr>Patient Surge &amp; Triage</vt:lpstr>
      <vt:lpstr>Clinical Operations</vt:lpstr>
      <vt:lpstr>Resource &amp; Logistics Management</vt:lpstr>
      <vt:lpstr>Communication &amp; Coordination</vt:lpstr>
      <vt:lpstr>PowerPoint Presentation</vt:lpstr>
      <vt:lpstr>Family &amp; Community Support</vt:lpstr>
      <vt:lpstr>PowerPoint Presentation</vt:lpstr>
      <vt:lpstr>Recovery Phases in Action</vt:lpstr>
      <vt:lpstr>Reunification Center vs Family Assistance Center</vt:lpstr>
      <vt:lpstr>Reunification</vt:lpstr>
      <vt:lpstr>ARC Support</vt:lpstr>
      <vt:lpstr>Family Assistance Center</vt:lpstr>
      <vt:lpstr>Family Assistance Center Layout Example</vt:lpstr>
      <vt:lpstr>The Red Cross as a Resource Coordination Hub</vt:lpstr>
      <vt:lpstr>Supporting the Community</vt:lpstr>
      <vt:lpstr>Integrated Care and Condolence Team (ICCT)</vt:lpstr>
      <vt:lpstr>Halloween for the Community</vt:lpstr>
      <vt:lpstr>Maine Resiliency Center</vt:lpstr>
      <vt:lpstr>Healthcare Partner Coordination</vt:lpstr>
      <vt:lpstr>This is why we do what we do</vt:lpstr>
      <vt:lpstr>Successes Nashua and Lewiston</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Beth Skarote</dc:creator>
  <cp:lastModifiedBy>Kim Cerullo</cp:lastModifiedBy>
  <cp:revision>12</cp:revision>
  <dcterms:created xsi:type="dcterms:W3CDTF">2026-01-13T13:24:45Z</dcterms:created>
  <dcterms:modified xsi:type="dcterms:W3CDTF">2026-04-29T13:43:34Z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