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36"/>
  </p:notesMasterIdLst>
  <p:handoutMasterIdLst>
    <p:handoutMasterId r:id="rId37"/>
  </p:handoutMasterIdLst>
  <p:sldIdLst>
    <p:sldId id="410" r:id="rId5"/>
    <p:sldId id="383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34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8" r:id="rId24"/>
    <p:sldId id="440" r:id="rId25"/>
    <p:sldId id="441" r:id="rId26"/>
    <p:sldId id="429" r:id="rId27"/>
    <p:sldId id="431" r:id="rId28"/>
    <p:sldId id="432" r:id="rId29"/>
    <p:sldId id="433" r:id="rId30"/>
    <p:sldId id="435" r:id="rId31"/>
    <p:sldId id="436" r:id="rId32"/>
    <p:sldId id="439" r:id="rId33"/>
    <p:sldId id="437" r:id="rId34"/>
    <p:sldId id="43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8B77C-93C8-4B0E-B1E3-B671A7A5C356}" v="3" dt="2026-04-05T16:57:14.358"/>
    <p1510:client id="{CD5B1AED-C42C-4A03-A9FC-1A80BCA9C6FE}" v="15" dt="2026-04-04T20:26:40.901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69" d="100"/>
          <a:sy n="69" d="100"/>
        </p:scale>
        <p:origin x="485" y="2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Wright" userId="7eaeeaba38c65e1b" providerId="LiveId" clId="{00B30F04-C0CF-411C-8FCB-3C788BA00F20}"/>
    <pc:docChg chg="custSel addSld modSld">
      <pc:chgData name="Scott Wright" userId="7eaeeaba38c65e1b" providerId="LiveId" clId="{00B30F04-C0CF-411C-8FCB-3C788BA00F20}" dt="2026-04-05T16:58:28.844" v="76" actId="5793"/>
      <pc:docMkLst>
        <pc:docMk/>
      </pc:docMkLst>
      <pc:sldChg chg="modSp mod">
        <pc:chgData name="Scott Wright" userId="7eaeeaba38c65e1b" providerId="LiveId" clId="{00B30F04-C0CF-411C-8FCB-3C788BA00F20}" dt="2026-04-05T16:58:28.844" v="76" actId="5793"/>
        <pc:sldMkLst>
          <pc:docMk/>
          <pc:sldMk cId="1089805011" sldId="411"/>
        </pc:sldMkLst>
        <pc:spChg chg="mod">
          <ac:chgData name="Scott Wright" userId="7eaeeaba38c65e1b" providerId="LiveId" clId="{00B30F04-C0CF-411C-8FCB-3C788BA00F20}" dt="2026-04-05T16:58:28.844" v="76" actId="5793"/>
          <ac:spMkLst>
            <pc:docMk/>
            <pc:sldMk cId="1089805011" sldId="411"/>
            <ac:spMk id="5" creationId="{02CAA1E4-2E51-7E22-90D0-9E182D482A9F}"/>
          </ac:spMkLst>
        </pc:spChg>
      </pc:sldChg>
      <pc:sldChg chg="modSp mod">
        <pc:chgData name="Scott Wright" userId="7eaeeaba38c65e1b" providerId="LiveId" clId="{00B30F04-C0CF-411C-8FCB-3C788BA00F20}" dt="2026-04-05T16:54:23.989" v="18" actId="20577"/>
        <pc:sldMkLst>
          <pc:docMk/>
          <pc:sldMk cId="1165893489" sldId="434"/>
        </pc:sldMkLst>
        <pc:spChg chg="mod">
          <ac:chgData name="Scott Wright" userId="7eaeeaba38c65e1b" providerId="LiveId" clId="{00B30F04-C0CF-411C-8FCB-3C788BA00F20}" dt="2026-04-05T16:54:23.989" v="18" actId="20577"/>
          <ac:spMkLst>
            <pc:docMk/>
            <pc:sldMk cId="1165893489" sldId="434"/>
            <ac:spMk id="5" creationId="{A06ED66C-1F3F-77F0-86E1-BCEAEA82E589}"/>
          </ac:spMkLst>
        </pc:spChg>
      </pc:sldChg>
      <pc:sldChg chg="addSp delSp modSp add mod">
        <pc:chgData name="Scott Wright" userId="7eaeeaba38c65e1b" providerId="LiveId" clId="{00B30F04-C0CF-411C-8FCB-3C788BA00F20}" dt="2026-04-05T16:56:00.891" v="30" actId="1076"/>
        <pc:sldMkLst>
          <pc:docMk/>
          <pc:sldMk cId="888699112" sldId="440"/>
        </pc:sldMkLst>
        <pc:spChg chg="mod">
          <ac:chgData name="Scott Wright" userId="7eaeeaba38c65e1b" providerId="LiveId" clId="{00B30F04-C0CF-411C-8FCB-3C788BA00F20}" dt="2026-04-05T16:55:21.279" v="25" actId="20577"/>
          <ac:spMkLst>
            <pc:docMk/>
            <pc:sldMk cId="888699112" sldId="440"/>
            <ac:spMk id="5" creationId="{1B0748C3-F441-BA4C-900D-17CDC990E080}"/>
          </ac:spMkLst>
        </pc:spChg>
        <pc:picChg chg="add mod">
          <ac:chgData name="Scott Wright" userId="7eaeeaba38c65e1b" providerId="LiveId" clId="{00B30F04-C0CF-411C-8FCB-3C788BA00F20}" dt="2026-04-05T16:56:00.891" v="30" actId="1076"/>
          <ac:picMkLst>
            <pc:docMk/>
            <pc:sldMk cId="888699112" sldId="440"/>
            <ac:picMk id="2" creationId="{C2A685E3-CBCC-0E74-6F2B-3469770AD5B7}"/>
          </ac:picMkLst>
        </pc:picChg>
        <pc:picChg chg="del">
          <ac:chgData name="Scott Wright" userId="7eaeeaba38c65e1b" providerId="LiveId" clId="{00B30F04-C0CF-411C-8FCB-3C788BA00F20}" dt="2026-04-05T16:55:25.787" v="26" actId="478"/>
          <ac:picMkLst>
            <pc:docMk/>
            <pc:sldMk cId="888699112" sldId="440"/>
            <ac:picMk id="3" creationId="{E8208162-B13D-3A8E-4248-CD8519455C9D}"/>
          </ac:picMkLst>
        </pc:picChg>
        <pc:picChg chg="del">
          <ac:chgData name="Scott Wright" userId="7eaeeaba38c65e1b" providerId="LiveId" clId="{00B30F04-C0CF-411C-8FCB-3C788BA00F20}" dt="2026-04-05T16:55:28.175" v="27" actId="478"/>
          <ac:picMkLst>
            <pc:docMk/>
            <pc:sldMk cId="888699112" sldId="440"/>
            <ac:picMk id="7" creationId="{F75445A8-04F8-5DAD-D96C-92FDC15D5B75}"/>
          </ac:picMkLst>
        </pc:picChg>
      </pc:sldChg>
      <pc:sldChg chg="addSp delSp modSp add mod">
        <pc:chgData name="Scott Wright" userId="7eaeeaba38c65e1b" providerId="LiveId" clId="{00B30F04-C0CF-411C-8FCB-3C788BA00F20}" dt="2026-04-05T16:57:20.330" v="39" actId="1076"/>
        <pc:sldMkLst>
          <pc:docMk/>
          <pc:sldMk cId="1533651820" sldId="441"/>
        </pc:sldMkLst>
        <pc:picChg chg="del">
          <ac:chgData name="Scott Wright" userId="7eaeeaba38c65e1b" providerId="LiveId" clId="{00B30F04-C0CF-411C-8FCB-3C788BA00F20}" dt="2026-04-05T16:56:57.271" v="32" actId="478"/>
          <ac:picMkLst>
            <pc:docMk/>
            <pc:sldMk cId="1533651820" sldId="441"/>
            <ac:picMk id="2" creationId="{C083F970-AF03-36E4-875A-294A5DF840C2}"/>
          </ac:picMkLst>
        </pc:picChg>
        <pc:picChg chg="add mod">
          <ac:chgData name="Scott Wright" userId="7eaeeaba38c65e1b" providerId="LiveId" clId="{00B30F04-C0CF-411C-8FCB-3C788BA00F20}" dt="2026-04-05T16:57:05.821" v="36" actId="1076"/>
          <ac:picMkLst>
            <pc:docMk/>
            <pc:sldMk cId="1533651820" sldId="441"/>
            <ac:picMk id="3" creationId="{DAEF0C56-82F7-20B8-D08B-E7908285BCAF}"/>
          </ac:picMkLst>
        </pc:picChg>
        <pc:picChg chg="add mod">
          <ac:chgData name="Scott Wright" userId="7eaeeaba38c65e1b" providerId="LiveId" clId="{00B30F04-C0CF-411C-8FCB-3C788BA00F20}" dt="2026-04-05T16:57:20.330" v="39" actId="1076"/>
          <ac:picMkLst>
            <pc:docMk/>
            <pc:sldMk cId="1533651820" sldId="441"/>
            <ac:picMk id="6" creationId="{0ED4B676-7F4F-0E77-A1FC-91A8B266956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248" y="66294"/>
            <a:ext cx="6099248" cy="6099248"/>
            <a:chOff x="0" y="12289"/>
            <a:chExt cx="3550" cy="355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19098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8171" y="2443791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7081" y="2443791"/>
            <a:ext cx="5751576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248" y="6071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7460" y="3044912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5878164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FE73EA-090A-D814-A776-8ED6EB082081}"/>
              </a:ext>
            </a:extLst>
          </p:cNvPr>
          <p:cNvSpPr/>
          <p:nvPr userDrawn="1"/>
        </p:nvSpPr>
        <p:spPr>
          <a:xfrm>
            <a:off x="2" y="6176963"/>
            <a:ext cx="12192000" cy="6822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0F0098-C513-729D-3F3C-1EE21AD00E65}"/>
              </a:ext>
            </a:extLst>
          </p:cNvPr>
          <p:cNvSpPr txBox="1"/>
          <p:nvPr userDrawn="1"/>
        </p:nvSpPr>
        <p:spPr>
          <a:xfrm>
            <a:off x="8944426" y="6382004"/>
            <a:ext cx="369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2026 ANNUAL CONFERENCE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87F12B-EA6F-A7B1-ED09-31C388BBC73B}"/>
              </a:ext>
            </a:extLst>
          </p:cNvPr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46515AD-0CAF-C393-A105-B9F35E89553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488" y="6409158"/>
            <a:ext cx="1626938" cy="38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w.cornell.edu/uscode/text/47/337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p25@ct.gov?subject=CTHCC%20Follow%20Up%20-%20Agreement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scott.wright@ct.gov?subject=CTHCC%20Follow-up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/>
          <a:lstStyle/>
          <a:p>
            <a:r>
              <a:rPr lang="en-US" dirty="0"/>
              <a:t>Introduction to CLMRN</a:t>
            </a:r>
            <a:br>
              <a:rPr lang="en-US" dirty="0"/>
            </a:br>
            <a:r>
              <a:rPr lang="en-US" sz="2000" dirty="0"/>
              <a:t>(Connecticut Land Mobile Radio Network)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1800" b="0" dirty="0">
                <a:solidFill>
                  <a:schemeClr val="bg1">
                    <a:lumMod val="65000"/>
                    <a:lumOff val="35000"/>
                  </a:schemeClr>
                </a:solidFill>
                <a:latin typeface="Franklin Gothic Demi" panose="020B0703020102020204" pitchFamily="34" charset="0"/>
              </a:rPr>
              <a:t>Scott Wright, EMT/ENP/CMCP</a:t>
            </a:r>
            <a:br>
              <a:rPr lang="en-US" sz="1800" b="0" dirty="0">
                <a:solidFill>
                  <a:schemeClr val="bg1">
                    <a:lumMod val="65000"/>
                    <a:lumOff val="35000"/>
                  </a:schemeClr>
                </a:solidFill>
                <a:latin typeface="Franklin Gothic Demi" panose="020B0703020102020204" pitchFamily="34" charset="0"/>
              </a:rPr>
            </a:br>
            <a:r>
              <a:rPr lang="en-US" sz="1800" b="0" dirty="0">
                <a:solidFill>
                  <a:schemeClr val="bg1">
                    <a:lumMod val="65000"/>
                    <a:lumOff val="35000"/>
                  </a:schemeClr>
                </a:solidFill>
                <a:latin typeface="Franklin Gothic Demi" panose="020B0703020102020204" pitchFamily="34" charset="0"/>
              </a:rPr>
              <a:t>Deputy SWIC</a:t>
            </a:r>
            <a:br>
              <a:rPr lang="en-US" sz="1800" b="0" dirty="0">
                <a:solidFill>
                  <a:schemeClr val="bg1">
                    <a:lumMod val="65000"/>
                    <a:lumOff val="35000"/>
                  </a:schemeClr>
                </a:solidFill>
                <a:latin typeface="Franklin Gothic Demi" panose="020B0703020102020204" pitchFamily="34" charset="0"/>
              </a:rPr>
            </a:br>
            <a:r>
              <a:rPr lang="en-US" sz="1800" b="0" dirty="0">
                <a:solidFill>
                  <a:schemeClr val="bg1">
                    <a:lumMod val="65000"/>
                    <a:lumOff val="35000"/>
                  </a:schemeClr>
                </a:solidFill>
                <a:latin typeface="Franklin Gothic Demi" panose="020B0703020102020204" pitchFamily="34" charset="0"/>
              </a:rPr>
              <a:t>DESPP/DSET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8F615-E9DD-7C7B-07BD-6ADB77902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9A418D-C07A-73F2-B0EE-4C93B17E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06ED66C-1F3F-77F0-86E1-BCEAEA82E58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Sites on/near hospitals: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	Bridgeport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	Danbury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	Hartford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	New Haven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	Norwalk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	Sharon</a:t>
            </a:r>
          </a:p>
        </p:txBody>
      </p:sp>
    </p:spTree>
    <p:extLst>
      <p:ext uri="{BB962C8B-B14F-4D97-AF65-F5344CB8AC3E}">
        <p14:creationId xmlns:p14="http://schemas.microsoft.com/office/powerpoint/2010/main" val="116589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3D408-5E80-E2F9-CE98-3D6F77280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7F1B0C-1A9F-475A-16C9-D5B742FC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D7F6947E-D8BE-D57D-BBDF-11CA9E142D7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Projects Recently Completed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DMHAS </a:t>
            </a:r>
            <a:r>
              <a:rPr lang="en-US" sz="1800" dirty="0"/>
              <a:t>(consoles/subscribers)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Yale </a:t>
            </a:r>
            <a:r>
              <a:rPr lang="en-US" sz="1800" dirty="0"/>
              <a:t>(sub-system/consoles/subscribers)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New London </a:t>
            </a:r>
            <a:r>
              <a:rPr lang="en-US" sz="1800" dirty="0"/>
              <a:t>(consoles/subscribers)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Berlin </a:t>
            </a:r>
            <a:r>
              <a:rPr lang="en-US" sz="1800" dirty="0"/>
              <a:t>(consoles/subscribers)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Newington </a:t>
            </a:r>
            <a:r>
              <a:rPr lang="en-US" sz="1800" dirty="0"/>
              <a:t>(consoles/subscribers)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5976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4FF52-3715-B29C-83EB-3D1749492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445A65-9AC4-F64F-B267-043ECC83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03F68DC-C046-0895-6977-C8C229E1F8D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Projects Underway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Mohegan Tribe </a:t>
            </a:r>
            <a:r>
              <a:rPr lang="en-US" sz="1800" dirty="0"/>
              <a:t>(interconnected consoles/site/subscribers)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East Windsor/Windsor </a:t>
            </a:r>
            <a:r>
              <a:rPr lang="en-US" sz="1800" dirty="0"/>
              <a:t>(system integration, sub-system, consoles, subscribers) </a:t>
            </a:r>
            <a:endParaRPr lang="en-US" dirty="0"/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Waterford </a:t>
            </a:r>
            <a:r>
              <a:rPr lang="en-US" sz="1800" dirty="0"/>
              <a:t>(sub-system/consoles/subscribers)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DOC </a:t>
            </a:r>
            <a:r>
              <a:rPr lang="en-US" sz="1800" dirty="0"/>
              <a:t>(subscribers)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Windham </a:t>
            </a:r>
            <a:r>
              <a:rPr lang="en-US" sz="1800" dirty="0"/>
              <a:t>(interconnected consoles/subscribers)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207635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E352C-7571-D33A-0796-B6ECEAFEF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30C12E-F20C-948C-3D2C-17C17D84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1BCC01C-BABD-F252-3ED1-708BBB86FAC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Projects in Planning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Naugatuck </a:t>
            </a:r>
            <a:r>
              <a:rPr lang="en-US" sz="1800" dirty="0"/>
              <a:t>(sites, consoles, subscribers) </a:t>
            </a:r>
            <a:r>
              <a:rPr lang="en-US" dirty="0"/>
              <a:t>	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East Lyme </a:t>
            </a:r>
            <a:r>
              <a:rPr lang="en-US" sz="1800" dirty="0"/>
              <a:t>(sites/consoles/subscribers)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LMR/LTE Integration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Lifecycle planning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sz="1800" dirty="0"/>
              <a:t>	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767901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02E21-45CD-498A-4C07-994DECA94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F8BAE3-BA89-9CE2-4CCC-1CDCFF0E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509DD709-82CC-7263-3EBB-5E94EC55658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1995488" algn="l"/>
                <a:tab pos="2286000" algn="l"/>
                <a:tab pos="5140325" algn="l"/>
              </a:tabLst>
            </a:pPr>
            <a:r>
              <a:rPr lang="en-US" dirty="0"/>
              <a:t>Core Beliefs: Backup to the Backup to the Backup</a:t>
            </a:r>
          </a:p>
          <a:p>
            <a:pPr marL="0" indent="0">
              <a:buNone/>
              <a:tabLst>
                <a:tab pos="1995488" algn="l"/>
                <a:tab pos="2286000" algn="l"/>
                <a:tab pos="5140325" algn="l"/>
              </a:tabLst>
            </a:pPr>
            <a:r>
              <a:rPr lang="en-US" dirty="0"/>
              <a:t>	Minimize any impact to the end user	</a:t>
            </a:r>
          </a:p>
          <a:p>
            <a:pPr marL="0" indent="0">
              <a:buNone/>
              <a:tabLst>
                <a:tab pos="1995488" algn="l"/>
                <a:tab pos="2286000" algn="l"/>
                <a:tab pos="5140325" algn="l"/>
              </a:tabLst>
            </a:pPr>
            <a:r>
              <a:rPr lang="en-US" dirty="0"/>
              <a:t>		</a:t>
            </a:r>
            <a:r>
              <a:rPr lang="en-US" sz="2400" dirty="0"/>
              <a:t>Monitoring </a:t>
            </a:r>
            <a:r>
              <a:rPr lang="en-US" sz="1600" dirty="0"/>
              <a:t>(If you can monitor it, we do)</a:t>
            </a:r>
          </a:p>
          <a:p>
            <a:pPr marL="0" indent="0">
              <a:buNone/>
              <a:tabLst>
                <a:tab pos="1995488" algn="l"/>
                <a:tab pos="2286000" algn="l"/>
                <a:tab pos="5140325" algn="l"/>
              </a:tabLst>
            </a:pPr>
            <a:r>
              <a:rPr lang="en-US" sz="2400" dirty="0"/>
              <a:t>		Redundancy</a:t>
            </a:r>
          </a:p>
          <a:p>
            <a:pPr marL="0" indent="0">
              <a:buNone/>
              <a:tabLst>
                <a:tab pos="1995488" algn="l"/>
                <a:tab pos="2286000" algn="l"/>
                <a:tab pos="5140325" algn="l"/>
              </a:tabLst>
            </a:pPr>
            <a:r>
              <a:rPr lang="en-US" sz="2400" dirty="0"/>
              <a:t>		Spare parts </a:t>
            </a:r>
            <a:r>
              <a:rPr lang="en-US" sz="1600" dirty="0"/>
              <a:t>(10% spares)</a:t>
            </a:r>
          </a:p>
          <a:p>
            <a:pPr marL="0" indent="0">
              <a:buNone/>
              <a:tabLst>
                <a:tab pos="1995488" algn="l"/>
                <a:tab pos="2286000" algn="l"/>
                <a:tab pos="5140325" algn="l"/>
              </a:tabLst>
            </a:pPr>
            <a:r>
              <a:rPr lang="en-US" sz="2400" dirty="0"/>
              <a:t>		Vendor SLAs </a:t>
            </a:r>
            <a:r>
              <a:rPr lang="en-US" sz="1600" dirty="0"/>
              <a:t>(2 hour respond/4 hour restore)</a:t>
            </a:r>
          </a:p>
          <a:p>
            <a:pPr marL="0" indent="0">
              <a:buNone/>
              <a:tabLst>
                <a:tab pos="1995488" algn="l"/>
                <a:tab pos="2286000" algn="l"/>
                <a:tab pos="5140325" algn="l"/>
              </a:tabLst>
            </a:pPr>
            <a:r>
              <a:rPr lang="en-US" sz="2400" dirty="0"/>
              <a:t>		Control of our own networks </a:t>
            </a:r>
            <a:r>
              <a:rPr lang="en-US" sz="1600" dirty="0"/>
              <a:t>(microwave/fiber)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sz="1800" dirty="0"/>
              <a:t>	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489246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D0041-90F8-472D-1827-11A10EF81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2A371B-653A-2262-B435-DAC8C9EA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0D1198E5-4173-5F35-CA1F-02064C11A4C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Monitoring:</a:t>
            </a:r>
            <a:r>
              <a:rPr lang="en-US" sz="1800" dirty="0"/>
              <a:t>	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		</a:t>
            </a:r>
          </a:p>
        </p:txBody>
      </p:sp>
      <p:pic>
        <p:nvPicPr>
          <p:cNvPr id="2" name="Picture Placeholder 10">
            <a:extLst>
              <a:ext uri="{FF2B5EF4-FFF2-40B4-BE49-F238E27FC236}">
                <a16:creationId xmlns:a16="http://schemas.microsoft.com/office/drawing/2014/main" id="{778B83D1-ED50-2B1A-25D7-CC033648A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" b="5514"/>
          <a:stretch>
            <a:fillRect/>
          </a:stretch>
        </p:blipFill>
        <p:spPr>
          <a:xfrm>
            <a:off x="2564781" y="2628629"/>
            <a:ext cx="8554741" cy="3223274"/>
          </a:xfrm>
          <a:prstGeom prst="roundRect">
            <a:avLst>
              <a:gd name="adj" fmla="val 2558"/>
            </a:avLst>
          </a:prstGeom>
          <a:solidFill>
            <a:prstClr val="white">
              <a:lumMod val="85000"/>
            </a:prstClr>
          </a:solidFill>
        </p:spPr>
      </p:pic>
    </p:spTree>
    <p:extLst>
      <p:ext uri="{BB962C8B-B14F-4D97-AF65-F5344CB8AC3E}">
        <p14:creationId xmlns:p14="http://schemas.microsoft.com/office/powerpoint/2010/main" val="81713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AC939-B667-3A43-2A68-F4BE063B3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351F43-745C-B312-40E8-248172033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716D089-9D46-EA8E-66CC-A8E366162C8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Monitoring:</a:t>
            </a:r>
            <a:r>
              <a:rPr lang="en-US" sz="1800" dirty="0"/>
              <a:t>	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		</a:t>
            </a:r>
          </a:p>
        </p:txBody>
      </p:sp>
      <p:pic>
        <p:nvPicPr>
          <p:cNvPr id="3" name="Picture Placeholder 4" descr="OpsBridge Event Repository">
            <a:extLst>
              <a:ext uri="{FF2B5EF4-FFF2-40B4-BE49-F238E27FC236}">
                <a16:creationId xmlns:a16="http://schemas.microsoft.com/office/drawing/2014/main" id="{6ECA2A6C-63F4-45BE-A15B-E79872CE9A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8" b="11248"/>
          <a:stretch>
            <a:fillRect/>
          </a:stretch>
        </p:blipFill>
        <p:spPr>
          <a:xfrm>
            <a:off x="1170087" y="3130360"/>
            <a:ext cx="5721367" cy="2155709"/>
          </a:xfrm>
          <a:prstGeom prst="roundRect">
            <a:avLst>
              <a:gd name="adj" fmla="val 2558"/>
            </a:avLst>
          </a:prstGeom>
          <a:solidFill>
            <a:prstClr val="white">
              <a:lumMod val="85000"/>
            </a:prstClr>
          </a:solidFill>
        </p:spPr>
      </p:pic>
      <p:pic>
        <p:nvPicPr>
          <p:cNvPr id="6" name="Picture 5" descr="Graphical user interface, application, table, Excel&#10;&#10;AI-generated content may be incorrect.">
            <a:extLst>
              <a:ext uri="{FF2B5EF4-FFF2-40B4-BE49-F238E27FC236}">
                <a16:creationId xmlns:a16="http://schemas.microsoft.com/office/drawing/2014/main" id="{BD9C16C1-6AC8-0802-CF0A-0A3F93D813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319454"/>
            <a:ext cx="2251921" cy="307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65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53FEC-C66B-90DD-0AA2-237E37643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E902A5-D495-B85E-5B29-6774BB42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1456CAAF-1797-8EFF-1CB6-2D97B46BF0F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Monitoring:</a:t>
            </a:r>
            <a:r>
              <a:rPr lang="en-US" sz="1800" dirty="0"/>
              <a:t>	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	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8999E0-0C4D-898D-5A46-AB4B62F31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59" y="2628629"/>
            <a:ext cx="6069979" cy="30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21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E5AE8-6B36-534F-F6E7-6E9149823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52BA4-6C12-433E-57F0-8B5DB1012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85800BE9-7790-D48B-DA1C-DE2846CE7BD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Monitoring:		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C7109-B587-5211-E399-DEBA19018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118" y="2888799"/>
            <a:ext cx="5166808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62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C2811-DCD4-9E75-3A13-F8D2D69E4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614ECA-C5AD-3498-CBFB-818AF214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1F8ADAB9-7B0F-5594-DCD6-2ED8B1058FB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Monitoring:		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9057B4-065E-6EE1-1B0F-C79845C305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r="8511"/>
          <a:stretch/>
        </p:blipFill>
        <p:spPr>
          <a:xfrm>
            <a:off x="957128" y="3278839"/>
            <a:ext cx="4268762" cy="2653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14D04A-AF0C-2DB3-B90A-ACE46C6487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5"/>
          <a:stretch>
            <a:fillRect/>
          </a:stretch>
        </p:blipFill>
        <p:spPr>
          <a:xfrm>
            <a:off x="6436602" y="3278839"/>
            <a:ext cx="4268762" cy="265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3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6788150" cy="3709987"/>
          </a:xfrm>
        </p:spPr>
        <p:txBody>
          <a:bodyPr tIns="457200"/>
          <a:lstStyle/>
          <a:p>
            <a:r>
              <a:rPr lang="en-US" dirty="0">
                <a:solidFill>
                  <a:schemeClr val="bg1"/>
                </a:solidFill>
              </a:rPr>
              <a:t>What is DSET?</a:t>
            </a:r>
          </a:p>
          <a:p>
            <a:r>
              <a:rPr lang="en-US" dirty="0">
                <a:solidFill>
                  <a:schemeClr val="bg1"/>
                </a:solidFill>
              </a:rPr>
              <a:t>What is CLMRN?</a:t>
            </a:r>
          </a:p>
          <a:p>
            <a:r>
              <a:rPr lang="en-US" dirty="0">
                <a:solidFill>
                  <a:schemeClr val="bg1"/>
                </a:solidFill>
              </a:rPr>
              <a:t>Examples of use</a:t>
            </a:r>
          </a:p>
          <a:p>
            <a:r>
              <a:rPr lang="en-US" dirty="0">
                <a:solidFill>
                  <a:schemeClr val="bg1"/>
                </a:solidFill>
              </a:rPr>
              <a:t>How to be involved with CLMRN</a:t>
            </a:r>
          </a:p>
          <a:p>
            <a:r>
              <a:rPr lang="en-US" dirty="0">
                <a:solidFill>
                  <a:schemeClr val="bg1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9EB7C-A934-CD90-8237-E2CCB4FDD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217481-B6C9-44F8-9692-3F1A45009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760" y="2471188"/>
            <a:ext cx="5936495" cy="176418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F2DE7D0-CDAA-3EF3-E5D1-37C20E09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10421147-A457-93D4-363E-805F074F32A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Monitoring:		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6C75D-7684-0FD4-E4BA-C6C4D014FC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5" y="3504720"/>
            <a:ext cx="5525429" cy="20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40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5CDDA-8836-AFDF-59A0-FBE0D04B9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D97866-9C5A-4020-F308-2C1A2EA1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1B0748C3-F441-BA4C-900D-17CDC990E08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Backup:			</a:t>
            </a:r>
          </a:p>
        </p:txBody>
      </p:sp>
      <p:pic>
        <p:nvPicPr>
          <p:cNvPr id="2" name="Picture Placeholder 10">
            <a:extLst>
              <a:ext uri="{FF2B5EF4-FFF2-40B4-BE49-F238E27FC236}">
                <a16:creationId xmlns:a16="http://schemas.microsoft.com/office/drawing/2014/main" id="{C2A685E3-CBCC-0E74-6F2B-3469770AD5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4" b="20924"/>
          <a:stretch/>
        </p:blipFill>
        <p:spPr>
          <a:xfrm>
            <a:off x="2386361" y="2785247"/>
            <a:ext cx="8175600" cy="3080421"/>
          </a:xfrm>
          <a:prstGeom prst="roundRect">
            <a:avLst>
              <a:gd name="adj" fmla="val 2558"/>
            </a:avLst>
          </a:prstGeom>
          <a:solidFill>
            <a:prstClr val="white">
              <a:lumMod val="85000"/>
            </a:prstClr>
          </a:solidFill>
        </p:spPr>
      </p:pic>
    </p:spTree>
    <p:extLst>
      <p:ext uri="{BB962C8B-B14F-4D97-AF65-F5344CB8AC3E}">
        <p14:creationId xmlns:p14="http://schemas.microsoft.com/office/powerpoint/2010/main" val="888699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CDD44-76C2-AB09-D90D-DB70EAFEE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AC7437-08A3-EE0F-C13E-412745528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D1D8E24A-893E-4A34-B40D-CCC5EF45C3F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Backup:		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EF0C56-82F7-20B8-D08B-E7908285B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536" y="2915227"/>
            <a:ext cx="3839013" cy="2845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D4B676-7F4F-0E77-A1FC-91A8B2669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457" y="2915227"/>
            <a:ext cx="2252230" cy="28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5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613CE-D18B-3620-E125-AC5CB4CA4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BBA832-175C-2B40-4BEC-192A61B7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B4CC74C2-30D4-3EB3-5EE2-C22679924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Considerations: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 - System consists of both 700 and 800 frequencies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 - Eligibility: governmental – with some exceptions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	The system is not common carrier/commercial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		Must meet eligibility requirements to use it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		NGO’s require governmental sponsorship </a:t>
            </a:r>
            <a:r>
              <a:rPr lang="en-US" sz="1400" dirty="0"/>
              <a:t>(47CFR90.523(b))</a:t>
            </a:r>
          </a:p>
        </p:txBody>
      </p:sp>
    </p:spTree>
    <p:extLst>
      <p:ext uri="{BB962C8B-B14F-4D97-AF65-F5344CB8AC3E}">
        <p14:creationId xmlns:p14="http://schemas.microsoft.com/office/powerpoint/2010/main" val="2823260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C8577-639A-D412-979E-2C826FB4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009E52-67E3-4904-56D1-9FF02CFB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75F38D2C-1CB9-13E2-FB81-BC8A5483562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Considerations – 47USC337:</a:t>
            </a:r>
          </a:p>
          <a:p>
            <a:pPr marL="0" indent="0" fontAlgn="base">
              <a:buNone/>
            </a:pPr>
            <a:r>
              <a:rPr lang="en-US" sz="1800" b="1" dirty="0"/>
              <a:t>	(1)</a:t>
            </a:r>
            <a:r>
              <a:rPr lang="en-US" sz="1800" b="1" cap="small" dirty="0"/>
              <a:t>Public safety services </a:t>
            </a:r>
            <a:r>
              <a:rPr lang="en-US" sz="1800" dirty="0"/>
              <a:t>The term “</a:t>
            </a:r>
            <a:r>
              <a:rPr lang="en-US" sz="1800" u="sng" dirty="0">
                <a:hlinkClick r:id="rId2"/>
              </a:rPr>
              <a:t>public safety services</a:t>
            </a:r>
            <a:r>
              <a:rPr lang="en-US" sz="1800" dirty="0"/>
              <a:t>” means services— </a:t>
            </a:r>
          </a:p>
          <a:p>
            <a:pPr marL="0" indent="0" fontAlgn="base">
              <a:buNone/>
            </a:pPr>
            <a:r>
              <a:rPr lang="en-US" sz="1800" b="1" dirty="0"/>
              <a:t>		(A) </a:t>
            </a:r>
            <a:r>
              <a:rPr lang="en-US" sz="1800" dirty="0"/>
              <a:t>the sole or principal purpose of which is to protect the safety of life, health, or property; </a:t>
            </a:r>
          </a:p>
          <a:p>
            <a:pPr marL="0" indent="0" fontAlgn="base">
              <a:buNone/>
            </a:pPr>
            <a:r>
              <a:rPr lang="en-US" sz="1800" b="1" dirty="0"/>
              <a:t>		(B)</a:t>
            </a:r>
            <a:r>
              <a:rPr lang="en-US" sz="1800" dirty="0"/>
              <a:t>that are provided— </a:t>
            </a:r>
          </a:p>
          <a:p>
            <a:pPr marL="0" indent="0" fontAlgn="base">
              <a:buNone/>
            </a:pPr>
            <a:r>
              <a:rPr lang="en-US" sz="1800" b="1" dirty="0"/>
              <a:t>			</a:t>
            </a:r>
            <a:r>
              <a:rPr lang="en-US" sz="1400" b="1" dirty="0"/>
              <a:t>(</a:t>
            </a:r>
            <a:r>
              <a:rPr lang="en-US" sz="1400" b="1" dirty="0" err="1"/>
              <a:t>i</a:t>
            </a:r>
            <a:r>
              <a:rPr lang="en-US" sz="1400" b="1" dirty="0"/>
              <a:t>)</a:t>
            </a:r>
            <a:r>
              <a:rPr lang="en-US" sz="1400" dirty="0"/>
              <a:t>by </a:t>
            </a:r>
            <a:r>
              <a:rPr lang="en-US" sz="1400" u="sng" dirty="0">
                <a:hlinkClick r:id="rId2"/>
              </a:rPr>
              <a:t>State</a:t>
            </a:r>
            <a:r>
              <a:rPr lang="en-US" sz="1400" dirty="0"/>
              <a:t> or local government entities; or </a:t>
            </a:r>
          </a:p>
          <a:p>
            <a:pPr marL="0" indent="0" fontAlgn="base">
              <a:buNone/>
            </a:pPr>
            <a:r>
              <a:rPr lang="en-US" sz="1800" b="1" dirty="0"/>
              <a:t>			(ii)</a:t>
            </a:r>
            <a:r>
              <a:rPr lang="en-US" sz="1800" dirty="0"/>
              <a:t>by nongovernmental organizations that are authorized by a governmental entity 			whose primary mission is the provision of such services; and </a:t>
            </a:r>
          </a:p>
          <a:p>
            <a:pPr marL="0" indent="0" fontAlgn="base">
              <a:buNone/>
            </a:pPr>
            <a:r>
              <a:rPr lang="en-US" sz="1800" b="1" dirty="0"/>
              <a:t>		(C)</a:t>
            </a:r>
            <a:r>
              <a:rPr lang="en-US" sz="1800" dirty="0"/>
              <a:t>that are not made commercially available to the public by the provider. </a:t>
            </a:r>
          </a:p>
          <a:p>
            <a:pPr marL="0" indent="0" fontAlgn="base">
              <a:buNone/>
            </a:pPr>
            <a:endParaRPr lang="en-US" sz="1800" dirty="0"/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46466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DC967-E061-8985-D06C-A6E1BE7B3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B4A17F-AAB7-0241-806B-92337676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62B772FE-F85C-A6FB-C7F1-7F8A023E380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Considerations </a:t>
            </a:r>
            <a:r>
              <a:rPr lang="en-US" sz="1800" dirty="0"/>
              <a:t>(continued)</a:t>
            </a:r>
            <a:r>
              <a:rPr lang="en-US" dirty="0"/>
              <a:t>: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 - As the system has been constructed in part using tax-free bonds, 	there are IRS considerations as well that need to </a:t>
            </a:r>
            <a:r>
              <a:rPr lang="en-US" dirty="0" err="1"/>
              <a:t>evaluated..carefully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4479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1C771-702F-7087-56FE-704CEF805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D8B61D-F8C9-94C0-9814-A2EDA8E0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1896C491-93DF-F437-6872-1C82E6C8216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EMS Authorization Form: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948C0-6786-DD55-41E2-582FC3573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481" y="3277227"/>
            <a:ext cx="7582557" cy="23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54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48C14-480F-BA2C-11E1-1731C8B2A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5462C1-338D-7954-759F-CC0EFCDF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5A33EAFB-44D8-D094-B5A9-F0EED4A73C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CMEDs with Console Connectivity: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	LCD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	NWCTPS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	SWRCC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	TN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	Waterford </a:t>
            </a:r>
            <a:r>
              <a:rPr lang="en-US" sz="1800" dirty="0"/>
              <a:t>(future)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	Valley Shore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18530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B3F04-9B98-6649-53B0-800404B56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40BD46-D7EE-1B61-597C-D70D52DAC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085E840-330A-06BF-833C-B0B3986E493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Potential Future Uses: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	Replacement for </a:t>
            </a:r>
            <a:r>
              <a:rPr lang="en-US" dirty="0" err="1"/>
              <a:t>MedNet</a:t>
            </a:r>
            <a:r>
              <a:rPr lang="en-US" dirty="0"/>
              <a:t>/</a:t>
            </a:r>
            <a:r>
              <a:rPr lang="en-US" dirty="0" err="1"/>
              <a:t>MedSat</a:t>
            </a:r>
            <a:endParaRPr lang="en-US" dirty="0"/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	Medical/Disaster Response &amp; Coordination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	</a:t>
            </a:r>
            <a:r>
              <a:rPr lang="en-US"/>
              <a:t>What else?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53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BB102-F533-FCE5-2710-6A396DC7C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AF6876-867C-B06B-5A26-6EA6693D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A00B638-ECA0-0C22-6570-E8D0D694FC6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How to get involved: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	Send email to </a:t>
            </a:r>
            <a:r>
              <a:rPr lang="en-US" dirty="0">
                <a:hlinkClick r:id="rId2"/>
              </a:rPr>
              <a:t>p25@ct.gov</a:t>
            </a:r>
            <a:endParaRPr lang="en-US" dirty="0"/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endParaRPr lang="en-US" dirty="0"/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dirty="0"/>
              <a:t>	You’ll be working with Mark Gorka and </a:t>
            </a:r>
            <a:r>
              <a:rPr lang="en-US" dirty="0" err="1"/>
              <a:t>Chauntenay</a:t>
            </a:r>
            <a:r>
              <a:rPr lang="en-US" dirty="0"/>
              <a:t> Young on our 	base agreement and the Engineering staff on what the needs and 	equipment are. </a:t>
            </a:r>
          </a:p>
        </p:txBody>
      </p:sp>
    </p:spTree>
    <p:extLst>
      <p:ext uri="{BB962C8B-B14F-4D97-AF65-F5344CB8AC3E}">
        <p14:creationId xmlns:p14="http://schemas.microsoft.com/office/powerpoint/2010/main" val="200615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3DFF0F-0B07-39FE-2F6F-050EEA37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Introductions…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02CAA1E4-2E51-7E22-90D0-9E182D482A9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r>
              <a:rPr lang="en-US" dirty="0"/>
              <a:t>Nearly completed 36 years of state service</a:t>
            </a:r>
          </a:p>
          <a:p>
            <a:r>
              <a:rPr lang="en-US" dirty="0"/>
              <a:t>Experience as an EMT, Firefighter, DOC, etc.</a:t>
            </a:r>
          </a:p>
          <a:p>
            <a:r>
              <a:rPr lang="en-US" dirty="0"/>
              <a:t>Extensive experience in land-mobile-radio</a:t>
            </a:r>
          </a:p>
          <a:p>
            <a:r>
              <a:rPr lang="en-US" dirty="0"/>
              <a:t>Serves as chair/vice of a number of national and regional committees</a:t>
            </a:r>
          </a:p>
          <a:p>
            <a:r>
              <a:rPr lang="en-US" dirty="0"/>
              <a:t>Deputy Statewide Interoperability Coordinator (SWIC)</a:t>
            </a:r>
          </a:p>
          <a:p>
            <a:r>
              <a:rPr lang="en-US" dirty="0"/>
              <a:t>Certifications and licenses, </a:t>
            </a:r>
            <a:r>
              <a:rPr lang="en-US" dirty="0" err="1"/>
              <a:t>etc</a:t>
            </a:r>
            <a:r>
              <a:rPr lang="en-US"/>
              <a:t>…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6AC0B9-DFE4-EE51-5941-76C64E9AC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025" y="987562"/>
            <a:ext cx="1850380" cy="27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05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C5560-160F-A44E-D11B-61DF80852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EE86B2-4A8E-A2EB-FB85-D0CDBF098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</a:t>
            </a:r>
            <a:endParaRPr lang="en-US" sz="2800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04E91B02-7642-15B9-7285-2D205DFD62B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457200" algn="l"/>
                <a:tab pos="914400" algn="l"/>
              </a:tabLst>
            </a:pPr>
            <a:endParaRPr lang="en-US" dirty="0"/>
          </a:p>
        </p:txBody>
      </p:sp>
      <p:pic>
        <p:nvPicPr>
          <p:cNvPr id="9" name="Picture 8" descr="Infinite question marks in 3D rendering">
            <a:extLst>
              <a:ext uri="{FF2B5EF4-FFF2-40B4-BE49-F238E27FC236}">
                <a16:creationId xmlns:a16="http://schemas.microsoft.com/office/drawing/2014/main" id="{8C386BBB-7347-E3EE-2D5B-0EB3CBEB9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3243487"/>
            <a:ext cx="3610536" cy="24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16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017FD-2B71-AD7B-5047-511AAC026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7C807F-BED2-3D39-5F67-4D7C2835E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US" sz="2800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3490BE4-7434-F2A6-B755-4FE2FBB9205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 algn="ctr">
              <a:buNone/>
              <a:tabLst>
                <a:tab pos="457200" algn="l"/>
                <a:tab pos="914400" algn="l"/>
              </a:tabLst>
            </a:pPr>
            <a:endParaRPr lang="en-US" sz="4400" dirty="0"/>
          </a:p>
          <a:p>
            <a:pPr marL="0" indent="0" algn="ctr">
              <a:buNone/>
              <a:tabLst>
                <a:tab pos="457200" algn="l"/>
                <a:tab pos="914400" algn="l"/>
              </a:tabLst>
            </a:pPr>
            <a:r>
              <a:rPr lang="en-US" sz="4400" dirty="0"/>
              <a:t>Scott Wright</a:t>
            </a:r>
          </a:p>
          <a:p>
            <a:pPr marL="0" indent="0" algn="ctr">
              <a:buNone/>
              <a:tabLst>
                <a:tab pos="457200" algn="l"/>
                <a:tab pos="914400" algn="l"/>
              </a:tabLst>
            </a:pPr>
            <a:r>
              <a:rPr lang="en-US" sz="4400" dirty="0">
                <a:hlinkClick r:id="rId2"/>
              </a:rPr>
              <a:t>scott.wright@ct.gov</a:t>
            </a:r>
            <a:endParaRPr lang="en-US" sz="4400" dirty="0"/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5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8FB8E-7942-0AB4-BA68-A87782D27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F399BC-1D90-0B9C-2CBD-4929CF55A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DSET</a:t>
            </a:r>
            <a:br>
              <a:rPr lang="en-US" dirty="0"/>
            </a:br>
            <a:r>
              <a:rPr lang="en-US" sz="2800" u="sng" dirty="0"/>
              <a:t>D</a:t>
            </a:r>
            <a:r>
              <a:rPr lang="en-US" sz="2800" dirty="0"/>
              <a:t>ivision of </a:t>
            </a:r>
            <a:r>
              <a:rPr lang="en-US" sz="2800" u="sng" dirty="0"/>
              <a:t>S</a:t>
            </a:r>
            <a:r>
              <a:rPr lang="en-US" sz="2800" dirty="0"/>
              <a:t>tatewide </a:t>
            </a:r>
            <a:r>
              <a:rPr lang="en-US" sz="2800" u="sng" dirty="0"/>
              <a:t>E</a:t>
            </a:r>
            <a:r>
              <a:rPr lang="en-US" sz="2800" dirty="0"/>
              <a:t>mergency </a:t>
            </a:r>
            <a:r>
              <a:rPr lang="en-US" sz="2800" u="sng" dirty="0"/>
              <a:t>T</a:t>
            </a:r>
            <a:r>
              <a:rPr lang="en-US" sz="2800" dirty="0"/>
              <a:t>elecommunications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83680478-E619-3A3D-A2A4-2D19AC5FFE3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of six divisions of DESPP</a:t>
            </a:r>
          </a:p>
          <a:p>
            <a:pPr marL="0" indent="0">
              <a:buNone/>
            </a:pPr>
            <a:r>
              <a:rPr lang="en-US" dirty="0"/>
              <a:t>Responsible for public safety communications</a:t>
            </a:r>
          </a:p>
          <a:p>
            <a:pPr marL="0" indent="0">
              <a:buNone/>
            </a:pPr>
            <a:r>
              <a:rPr lang="en-US" dirty="0"/>
              <a:t>	NG911-including PSDN/BTOP</a:t>
            </a:r>
          </a:p>
          <a:p>
            <a:pPr marL="0" indent="0">
              <a:buNone/>
            </a:pPr>
            <a:r>
              <a:rPr lang="en-US" dirty="0"/>
              <a:t>	Operable and interoperable communications</a:t>
            </a:r>
          </a:p>
          <a:p>
            <a:pPr marL="0" indent="0">
              <a:buNone/>
            </a:pPr>
            <a:r>
              <a:rPr lang="en-US" dirty="0"/>
              <a:t>	Network Control Center</a:t>
            </a:r>
          </a:p>
          <a:p>
            <a:pPr marL="0" indent="0">
              <a:buNone/>
            </a:pPr>
            <a:r>
              <a:rPr lang="en-US" dirty="0"/>
              <a:t>	Everbridge Notification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35506-ACAF-812F-61AF-2CFA943E8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698" y="3095861"/>
            <a:ext cx="1788474" cy="17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6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582C7-E726-B98F-DF5A-DA3A1AAE8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B37E64-80D4-1AD5-6AAB-0A240FE6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DEA395F-1F4B-CF63-A3B2-7742A671E5C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Several different things:</a:t>
            </a:r>
          </a:p>
          <a:p>
            <a:pPr marL="0" indent="0">
              <a:buNone/>
            </a:pPr>
            <a:r>
              <a:rPr lang="en-US" dirty="0"/>
              <a:t>	- Common interoperability platform</a:t>
            </a:r>
          </a:p>
          <a:p>
            <a:pPr marL="0" indent="0">
              <a:buNone/>
            </a:pPr>
            <a:r>
              <a:rPr lang="en-US" dirty="0"/>
              <a:t>		Consoles</a:t>
            </a:r>
          </a:p>
          <a:p>
            <a:pPr marL="0" indent="0">
              <a:buNone/>
            </a:pPr>
            <a:r>
              <a:rPr lang="en-US" dirty="0"/>
              <a:t>		Gateways</a:t>
            </a:r>
          </a:p>
          <a:p>
            <a:pPr marL="0" indent="0">
              <a:buNone/>
            </a:pPr>
            <a:r>
              <a:rPr lang="en-US" dirty="0"/>
              <a:t>	- Statewide 7/800 </a:t>
            </a:r>
            <a:r>
              <a:rPr lang="en-US" dirty="0" err="1"/>
              <a:t>mhz</a:t>
            </a:r>
            <a:r>
              <a:rPr lang="en-US" dirty="0"/>
              <a:t> based radio system</a:t>
            </a:r>
          </a:p>
          <a:p>
            <a:pPr marL="0" indent="0">
              <a:buNone/>
            </a:pPr>
            <a:r>
              <a:rPr lang="en-US" dirty="0"/>
              <a:t>		Designed and tested to provide 98% mobile coverage 			statewide – many areas of MUCH better than that</a:t>
            </a:r>
          </a:p>
        </p:txBody>
      </p:sp>
    </p:spTree>
    <p:extLst>
      <p:ext uri="{BB962C8B-B14F-4D97-AF65-F5344CB8AC3E}">
        <p14:creationId xmlns:p14="http://schemas.microsoft.com/office/powerpoint/2010/main" val="404082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FC6EA-7AED-4F35-3EE8-09024FA16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BDF32-96B3-1A1B-0271-0470AD13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3BD1153-7F01-F485-4216-4DA1CCF8985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Console System</a:t>
            </a:r>
          </a:p>
          <a:p>
            <a:pPr marL="0" indent="0">
              <a:buNone/>
            </a:pPr>
            <a:r>
              <a:rPr lang="en-US" dirty="0"/>
              <a:t>	288 Consoles on network</a:t>
            </a:r>
          </a:p>
          <a:p>
            <a:pPr marL="0" indent="0">
              <a:buNone/>
            </a:pPr>
            <a:r>
              <a:rPr lang="en-US" dirty="0"/>
              <a:t>		Not all use the trunked radio system</a:t>
            </a:r>
          </a:p>
          <a:p>
            <a:pPr marL="0" indent="0">
              <a:buNone/>
            </a:pPr>
            <a:r>
              <a:rPr lang="en-US" dirty="0"/>
              <a:t>	Each PSAP has an audio gateway for access to the system</a:t>
            </a:r>
          </a:p>
          <a:p>
            <a:pPr marL="0" indent="0">
              <a:buNone/>
            </a:pPr>
            <a:r>
              <a:rPr lang="en-US" dirty="0"/>
              <a:t>		Allows for improved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172872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185EA-13EC-7825-02D1-C485BA1C9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FFA0C0-4D6E-54A3-2DB4-EF20F51A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729A7968-1159-775A-1C5B-FE9E451FF01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Radio System</a:t>
            </a:r>
          </a:p>
          <a:p>
            <a:pPr marL="0" indent="0">
              <a:buNone/>
            </a:pPr>
            <a:r>
              <a:rPr lang="en-US" dirty="0"/>
              <a:t>	2 “Zones” (East/West)</a:t>
            </a:r>
          </a:p>
          <a:p>
            <a:pPr marL="0" indent="0">
              <a:buNone/>
            </a:pPr>
            <a:r>
              <a:rPr lang="en-US" dirty="0"/>
              <a:t>	15 Simulcast systems</a:t>
            </a:r>
          </a:p>
          <a:p>
            <a:pPr marL="0" indent="0">
              <a:buNone/>
            </a:pPr>
            <a:r>
              <a:rPr lang="en-US" dirty="0"/>
              <a:t>	8 standalone sites</a:t>
            </a:r>
          </a:p>
          <a:p>
            <a:pPr marL="0" indent="0">
              <a:buNone/>
            </a:pPr>
            <a:r>
              <a:rPr lang="en-US" dirty="0"/>
              <a:t>	6 deployable sites</a:t>
            </a:r>
          </a:p>
          <a:p>
            <a:pPr marL="0" indent="0">
              <a:buNone/>
            </a:pPr>
            <a:r>
              <a:rPr lang="en-US" dirty="0"/>
              <a:t>	3 other systems connected – more to come</a:t>
            </a:r>
          </a:p>
        </p:txBody>
      </p:sp>
    </p:spTree>
    <p:extLst>
      <p:ext uri="{BB962C8B-B14F-4D97-AF65-F5344CB8AC3E}">
        <p14:creationId xmlns:p14="http://schemas.microsoft.com/office/powerpoint/2010/main" val="277582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CC37F-D816-3E2B-0E15-9DED5D0AE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D069A2-2069-5AFB-C15E-142018BA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C03C9F5C-CE76-825A-C47D-99F40D5CFF0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Radio System</a:t>
            </a:r>
          </a:p>
          <a:p>
            <a:pPr marL="0" indent="0">
              <a:buNone/>
            </a:pPr>
            <a:r>
              <a:rPr lang="en-US" dirty="0"/>
              <a:t>	2025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PTTs: 	112,090,096 / 41,224,016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Airtime (sec): 	641,796,378 / 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Avg PTTs/Minute: 	213.5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Avg PTT Length (sec): 	5.9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Active </a:t>
            </a:r>
            <a:r>
              <a:rPr lang="en-US" dirty="0" err="1"/>
              <a:t>Talkgroups</a:t>
            </a:r>
            <a:r>
              <a:rPr lang="en-US" dirty="0"/>
              <a:t>:	1055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1039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09186-15ED-1BC3-957E-5EC3329AC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019EC7-F7CA-D076-EE3C-F311ED8F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CLMRN</a:t>
            </a:r>
            <a:br>
              <a:rPr lang="en-US" dirty="0"/>
            </a:br>
            <a:r>
              <a:rPr lang="en-US" sz="2800" u="sng" dirty="0"/>
              <a:t>C</a:t>
            </a:r>
            <a:r>
              <a:rPr lang="en-US" sz="2800" dirty="0"/>
              <a:t>onnecticut </a:t>
            </a:r>
            <a:r>
              <a:rPr lang="en-US" sz="2800" u="sng" dirty="0"/>
              <a:t>L</a:t>
            </a:r>
            <a:r>
              <a:rPr lang="en-US" sz="2800" dirty="0"/>
              <a:t>and </a:t>
            </a:r>
            <a:r>
              <a:rPr lang="en-US" sz="2800" u="sng" dirty="0"/>
              <a:t>M</a:t>
            </a:r>
            <a:r>
              <a:rPr lang="en-US" sz="2800" dirty="0"/>
              <a:t>obile </a:t>
            </a:r>
            <a:r>
              <a:rPr lang="en-US" sz="2800" u="sng" dirty="0"/>
              <a:t>R</a:t>
            </a:r>
            <a:r>
              <a:rPr lang="en-US" sz="2800" dirty="0"/>
              <a:t>adio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1E1E620-A3EF-E217-8E2F-0B1A6956B26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Radio System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Radios: 	36036 </a:t>
            </a:r>
            <a:r>
              <a:rPr lang="en-US" sz="1600" dirty="0"/>
              <a:t>(4/4/26)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Avg Radios Added:	333</a:t>
            </a:r>
          </a:p>
          <a:p>
            <a:pPr marL="0" indent="0">
              <a:buNone/>
              <a:tabLst>
                <a:tab pos="1828800" algn="l"/>
                <a:tab pos="5140325" algn="l"/>
              </a:tabLst>
            </a:pPr>
            <a:r>
              <a:rPr lang="en-US" dirty="0"/>
              <a:t>	Avg Alias’ Changed:	358		</a:t>
            </a:r>
          </a:p>
        </p:txBody>
      </p:sp>
    </p:spTree>
    <p:extLst>
      <p:ext uri="{BB962C8B-B14F-4D97-AF65-F5344CB8AC3E}">
        <p14:creationId xmlns:p14="http://schemas.microsoft.com/office/powerpoint/2010/main" val="5266597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6F8B"/>
      </a:accent1>
      <a:accent2>
        <a:srgbClr val="7FC1DB"/>
      </a:accent2>
      <a:accent3>
        <a:srgbClr val="A9D5E7"/>
      </a:accent3>
      <a:accent4>
        <a:srgbClr val="7A8C8E"/>
      </a:accent4>
      <a:accent5>
        <a:srgbClr val="84ACB6"/>
      </a:accent5>
      <a:accent6>
        <a:srgbClr val="0070C0"/>
      </a:accent6>
      <a:hlink>
        <a:srgbClr val="1C6294"/>
      </a:hlink>
      <a:folHlink>
        <a:srgbClr val="9F6715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8853e15b-e4ad-42ba-bfcc-262de709431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E93A6EC34D3744B9E6CE763B86602B" ma:contentTypeVersion="19" ma:contentTypeDescription="Create a new document." ma:contentTypeScope="" ma:versionID="9aa780c1c9ca39fcb2b5a9d7f250585c">
  <xsd:schema xmlns:xsd="http://www.w3.org/2001/XMLSchema" xmlns:xs="http://www.w3.org/2001/XMLSchema" xmlns:p="http://schemas.microsoft.com/office/2006/metadata/properties" xmlns:ns1="http://schemas.microsoft.com/sharepoint/v3" xmlns:ns3="51a9f716-be9e-4193-b439-5b49d4952866" xmlns:ns4="8853e15b-e4ad-42ba-bfcc-262de7094312" targetNamespace="http://schemas.microsoft.com/office/2006/metadata/properties" ma:root="true" ma:fieldsID="f07b912a5b25cfda9d8fcf53a2ce1e90" ns1:_="" ns3:_="" ns4:_="">
    <xsd:import namespace="http://schemas.microsoft.com/sharepoint/v3"/>
    <xsd:import namespace="51a9f716-be9e-4193-b439-5b49d4952866"/>
    <xsd:import namespace="8853e15b-e4ad-42ba-bfcc-262de709431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OCR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Location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9f716-be9e-4193-b439-5b49d49528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3e15b-e4ad-42ba-bfcc-262de70943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purl.org/dc/terms/"/>
    <ds:schemaRef ds:uri="51a9f716-be9e-4193-b439-5b49d4952866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8853e15b-e4ad-42ba-bfcc-262de7094312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35A73E-6DA8-401C-AC12-AAAABA2D3D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a9f716-be9e-4193-b439-5b49d4952866"/>
    <ds:schemaRef ds:uri="8853e15b-e4ad-42ba-bfcc-262de70943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{DC3B554C-4307-4FB0-84F6-8A5FC87AA10F}TFd3b75063-ff25-434d-b12c-efeaf07d16c3292f62b5_win32-75a75c970d8e</Template>
  <TotalTime>330</TotalTime>
  <Words>1062</Words>
  <Application>Microsoft Office PowerPoint</Application>
  <PresentationFormat>Widescreen</PresentationFormat>
  <Paragraphs>162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Franklin Gothic Book</vt:lpstr>
      <vt:lpstr>Franklin Gothic Demi</vt:lpstr>
      <vt:lpstr>Custom</vt:lpstr>
      <vt:lpstr>Introduction to CLMRN (Connecticut Land Mobile Radio Network)   Scott Wright, EMT/ENP/CMCP Deputy SWIC DESPP/DSET </vt:lpstr>
      <vt:lpstr>Agenda</vt:lpstr>
      <vt:lpstr>Introductions…</vt:lpstr>
      <vt:lpstr>DSET Division of Statewide Emergency Telecommunications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CLMRN Connecticut Land Mobile Radio Network</vt:lpstr>
      <vt:lpstr>Questions??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Beth Skarote</dc:creator>
  <cp:lastModifiedBy>Scott Wright</cp:lastModifiedBy>
  <cp:revision>5</cp:revision>
  <dcterms:created xsi:type="dcterms:W3CDTF">2026-01-13T13:24:45Z</dcterms:created>
  <dcterms:modified xsi:type="dcterms:W3CDTF">2026-04-05T16:58:29Z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0x01010033E93A6EC34D3744B9E6CE763B86602B</vt:lpwstr>
  </property>
</Properties>
</file>